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1489" r:id="rId3"/>
    <p:sldId id="1490" r:id="rId4"/>
    <p:sldId id="1491" r:id="rId5"/>
    <p:sldId id="1492" r:id="rId6"/>
    <p:sldId id="1493" r:id="rId7"/>
    <p:sldId id="1494" r:id="rId8"/>
    <p:sldId id="1495" r:id="rId9"/>
    <p:sldId id="1496" r:id="rId10"/>
    <p:sldId id="1497" r:id="rId11"/>
    <p:sldId id="1498" r:id="rId12"/>
    <p:sldId id="1499" r:id="rId13"/>
    <p:sldId id="1500" r:id="rId14"/>
    <p:sldId id="1501" r:id="rId15"/>
    <p:sldId id="1502" r:id="rId16"/>
    <p:sldId id="1503" r:id="rId17"/>
    <p:sldId id="1504" r:id="rId18"/>
    <p:sldId id="1505" r:id="rId19"/>
    <p:sldId id="1506" r:id="rId20"/>
    <p:sldId id="1507" r:id="rId21"/>
    <p:sldId id="1508" r:id="rId22"/>
    <p:sldId id="257" r:id="rId23"/>
    <p:sldId id="261" r:id="rId24"/>
    <p:sldId id="1428" r:id="rId2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35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5E1CCCE-B4BE-48E8-94DD-5E197B2D69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4C5E3-27FA-42C2-B7AC-0AA4630C466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7DB85-EE5E-4B89-A00E-8344E8B639BA}" type="datetimeFigureOut">
              <a:rPr lang="en-US" smtClean="0"/>
              <a:t>2/4/2021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0855F-2C71-45BB-85DF-BD0F85A3B95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A1D2AB-D3C1-4A77-9212-0BFF5A4CA1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A91138-E24E-4695-9BD5-A3C6F5AAA1F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079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5B5EF2-A964-4D7D-9158-777FD8535308}" type="datetimeFigureOut">
              <a:rPr lang="de-AT" smtClean="0"/>
              <a:t>2021-02-04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BD850-B783-4D6F-B68E-0064915BC4AD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45936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4494ED-5807-4B16-8E77-2BFE5ADB33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9E975E3-8F7F-4BA0-9ED2-802995CE96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5269B92-BF60-4245-860F-6B3FF3F5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9DC21-A691-4E12-BE63-F3D936BE7372}" type="datetime1">
              <a:rPr lang="de-AT" smtClean="0"/>
              <a:t>2021-02-04</a:t>
            </a:fld>
            <a:endParaRPr lang="de-AT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53C8CFE2-7B8F-40B1-99E1-25121EFBA3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88671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AB1AD6-FBB4-490A-B798-C1AD890F0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098DD25-6F74-418B-BC59-6E32B78B14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F82D85-0B2C-4F15-B1EE-384F3035C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A606C55-4CAF-49FB-BF5C-83B9F315A6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8FCB96-2F42-4462-A342-00EC35B71FF6}" type="datetime1">
              <a:rPr lang="de-AT" smtClean="0"/>
              <a:t>2021-02-04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256EC92-E948-4DBF-BE8B-D29ADABD2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B24E67D-EE22-4B7E-BF56-5598A373E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3039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467D4C-322B-4C04-A674-4F4B42497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7EF6CF1-2F20-4972-858A-17C4FEADBA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16F090-BD05-4B0C-8299-A8A4A9A689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A55E67A-D367-4A6F-98CA-BE7661CC9263}" type="datetime1">
              <a:rPr lang="de-AT" smtClean="0"/>
              <a:t>2021-02-04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CA0AB0-2E0A-4155-8EB9-D490D4CFE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509DE7-A95D-46C2-BED1-359C3BA4F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449825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57B6231-3577-4005-BEDC-D8519FB759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05DA5DC-0931-47EA-AB2B-DC4FE10F87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D0DDB7A-DAAA-4E1E-B8FD-62E699E1D4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DF8F64-70FA-4748-A379-D6027052AD1D}" type="datetime1">
              <a:rPr lang="de-AT" smtClean="0"/>
              <a:t>2021-02-04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82CDE8-F0A5-4843-93B3-C221580AB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DC9BDE-FB12-475C-95CC-B4E348BDD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79191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961193-4F58-4038-BB01-969C9E1DB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D68DCD-3B5F-4411-9794-B7A5B1041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AT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1974F17-1ED3-4683-AE61-CD483FE5F6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D9DC21-A691-4E12-BE63-F3D936BE7372}" type="datetime1">
              <a:rPr lang="de-AT" smtClean="0"/>
              <a:t>2021-02-04</a:t>
            </a:fld>
            <a:endParaRPr lang="de-AT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1E82B46-AEA8-49E0-A313-241EA70162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80205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kap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59A730-AE77-4933-AA70-33CC510F3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Mastertitelformat bearbeiten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95584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628B93-8993-46AA-8837-6E8C6D776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6EE4869-ED5E-4A43-8CF2-1899C2DE9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3175B3-5291-4D0F-89F9-09859B5A0B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2D501D-BCED-4878-8047-57F06292E8C5}" type="datetime1">
              <a:rPr lang="de-AT" smtClean="0"/>
              <a:t>2021-02-04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8A5A94-4FC9-428B-A255-78A0AD932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AT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13FCB0-86FA-4C91-B128-EA45E6619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59926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2AFE6F-61E5-4DE8-8A46-7CDAA375E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409835-D2D5-4080-88EB-663B7BF320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901" y="1328468"/>
            <a:ext cx="5855899" cy="4848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5AEB0F6-D184-4CF6-B2A7-66961EA0D5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28468"/>
            <a:ext cx="5855899" cy="48484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C6A663D-36A8-44C6-AA2F-207F249C4A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31B355B-158D-4FD1-AA6B-BA0F89F3C796}" type="datetime1">
              <a:rPr lang="de-AT" smtClean="0"/>
              <a:t>2021-02-04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ADE41D-D877-437B-8027-FD8EA39E4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CA477DD-0715-445B-A953-35CFEC5B1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87399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A27366-4709-4FBC-8FED-5BF96DFFE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8584701-164A-40E3-A486-F6CF28B05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FFBE095-9767-4B82-9F6A-E20471124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9E411B9-4A6D-4152-B57B-1E0AD7C8EA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AD6BE4C-7058-45A7-990A-40F6139564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7E10FF7-4BDC-45EF-B11F-E190820ED3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D6BFA3-EA7E-491F-8E0A-F722489964A3}" type="datetime1">
              <a:rPr lang="de-AT" smtClean="0"/>
              <a:t>2021-02-04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F6E5165-CF2E-4D61-A154-F5FCBF445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9CD553-86B4-48AB-A447-1D5BFCB02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60586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8847FD-80C9-479D-AE45-683DB238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EE467E-16F5-47DE-B314-20AC4C415F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1366F0-3C03-4B90-998A-D47A82F6384C}" type="datetime1">
              <a:rPr lang="de-AT" smtClean="0"/>
              <a:t>2021-02-04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00C9A0-E491-4D76-9936-941D20BCF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1E7DB96-1B2F-43AB-AEB9-9B0EE82DE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5420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E027909-7B8E-4B05-B315-481E9DA74A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A46F52E-F80E-4B87-BB70-1E9A0792144F}" type="datetime1">
              <a:rPr lang="de-AT" smtClean="0"/>
              <a:t>2021-02-04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65904C5-8A06-422D-BDA0-6306831E1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6356E2B-2FD8-4515-B98F-9B80262EF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41852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6D8406-9FEE-48DA-B119-320DC5344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9527A4-0017-4A3B-A0C2-9F1C4E106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88CB259-70CD-44CD-9E66-63BB6176B0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3869E27-DC44-443C-8C71-977E6D6C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1E4DD5C-A999-4615-9604-BA1AEED49628}" type="datetime1">
              <a:rPr lang="de-AT" smtClean="0"/>
              <a:t>2021-02-04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6140276-2A03-45BA-B1B5-DC6C4178F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D45931D-9AC3-473B-90E4-8A362E2F4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18891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ACAC09A-533D-4551-9C54-8B43B749E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901" y="136525"/>
            <a:ext cx="11878573" cy="1114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1EFD31-E7FD-464E-82F0-887ECD6D5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901" y="1354347"/>
            <a:ext cx="11878573" cy="4822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E9B7CD-D785-409C-973C-F250F727E3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98261-F701-46B7-83E5-4561CE5D0B2C}" type="slidenum">
              <a:rPr lang="de-AT" smtClean="0"/>
              <a:pPr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982973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nderwendt/sklearn_ml_toolbo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259595-7879-4C5D-87BB-D15C1CA4A0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de-AT" dirty="0"/>
            </a:br>
            <a:r>
              <a:rPr lang="de-AT" dirty="0"/>
              <a:t>The </a:t>
            </a:r>
            <a:r>
              <a:rPr lang="de-AT" dirty="0" err="1"/>
              <a:t>Scikit</a:t>
            </a:r>
            <a:r>
              <a:rPr lang="de-AT" dirty="0"/>
              <a:t> </a:t>
            </a:r>
            <a:r>
              <a:rPr lang="de-AT" dirty="0" err="1"/>
              <a:t>Learn</a:t>
            </a:r>
            <a:r>
              <a:rPr lang="de-AT" dirty="0"/>
              <a:t> </a:t>
            </a:r>
            <a:r>
              <a:rPr lang="de-AT" dirty="0" err="1"/>
              <a:t>Machine</a:t>
            </a:r>
            <a:r>
              <a:rPr lang="de-AT" dirty="0"/>
              <a:t> Learning Toolbox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B936F95-2967-43A8-A77C-F1AA59EE47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2085" y="4081694"/>
            <a:ext cx="9144000" cy="165576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Alexander Wendt</a:t>
            </a:r>
          </a:p>
          <a:p>
            <a:endParaRPr lang="de-AT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E346B0-F9B0-4FA2-926F-7623B72A6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9EDE-2129-415B-887D-3F661C69B039}" type="datetime1">
              <a:rPr lang="de-AT" smtClean="0"/>
              <a:t>2021-02-04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4433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34B5CC-441A-481C-9439-A76911682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3 – Data Analysis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A293B9-ABDE-4208-8EE7-82DCF3545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902" y="1354347"/>
            <a:ext cx="5553408" cy="4822616"/>
          </a:xfrm>
        </p:spPr>
        <p:txBody>
          <a:bodyPr/>
          <a:lstStyle/>
          <a:p>
            <a:r>
              <a:rPr lang="de-AT" dirty="0"/>
              <a:t>Cluster </a:t>
            </a:r>
            <a:r>
              <a:rPr lang="de-AT" dirty="0" err="1"/>
              <a:t>analysis</a:t>
            </a:r>
            <a:endParaRPr lang="de-AT" dirty="0"/>
          </a:p>
          <a:p>
            <a:pPr lvl="1"/>
            <a:r>
              <a:rPr lang="de-AT" dirty="0" err="1"/>
              <a:t>Unsupervised</a:t>
            </a:r>
            <a:r>
              <a:rPr lang="de-AT" dirty="0"/>
              <a:t>: </a:t>
            </a:r>
            <a:r>
              <a:rPr lang="de-AT" dirty="0" err="1"/>
              <a:t>Prinipal</a:t>
            </a:r>
            <a:r>
              <a:rPr lang="de-AT" dirty="0"/>
              <a:t> </a:t>
            </a:r>
            <a:r>
              <a:rPr lang="de-AT" dirty="0" err="1"/>
              <a:t>Component</a:t>
            </a:r>
            <a:r>
              <a:rPr lang="de-AT" dirty="0"/>
              <a:t> Analysis (PCA)</a:t>
            </a:r>
          </a:p>
          <a:p>
            <a:pPr lvl="1"/>
            <a:r>
              <a:rPr lang="de-AT" dirty="0"/>
              <a:t>UMAP</a:t>
            </a:r>
          </a:p>
          <a:p>
            <a:r>
              <a:rPr lang="de-AT" dirty="0"/>
              <a:t>See </a:t>
            </a:r>
            <a:r>
              <a:rPr lang="de-AT" dirty="0" err="1"/>
              <a:t>how</a:t>
            </a:r>
            <a:r>
              <a:rPr lang="de-AT" dirty="0"/>
              <a:t> </a:t>
            </a:r>
            <a:r>
              <a:rPr lang="de-AT" dirty="0" err="1"/>
              <a:t>well</a:t>
            </a:r>
            <a:r>
              <a:rPr lang="de-AT" dirty="0"/>
              <a:t> </a:t>
            </a:r>
            <a:r>
              <a:rPr lang="de-AT" dirty="0" err="1"/>
              <a:t>data</a:t>
            </a:r>
            <a:r>
              <a:rPr lang="de-AT" dirty="0"/>
              <a:t> </a:t>
            </a:r>
            <a:r>
              <a:rPr lang="de-AT" dirty="0" err="1"/>
              <a:t>can</a:t>
            </a:r>
            <a:r>
              <a:rPr lang="de-AT" dirty="0"/>
              <a:t>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grouped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18D242-5CB0-4A9C-B4BF-54B5D446DE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10</a:t>
            </a:fld>
            <a:endParaRPr lang="de-AT" dirty="0"/>
          </a:p>
        </p:txBody>
      </p:sp>
      <p:pic>
        <p:nvPicPr>
          <p:cNvPr id="2052" name="Picture 4" descr="https://github.com/alexanderwendt/sklearn_ml_toolbox/raw/master/doc/saved_images/PCA_Plot.png">
            <a:extLst>
              <a:ext uri="{FF2B5EF4-FFF2-40B4-BE49-F238E27FC236}">
                <a16:creationId xmlns:a16="http://schemas.microsoft.com/office/drawing/2014/main" id="{7D7DDC4F-E25D-450C-B952-02F3C2FF6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2853" y="3427171"/>
            <a:ext cx="3181927" cy="318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github.com/alexanderwendt/sklearn_ml_toolbox/raw/master/doc/saved_images/UMAP_Supervised.png">
            <a:extLst>
              <a:ext uri="{FF2B5EF4-FFF2-40B4-BE49-F238E27FC236}">
                <a16:creationId xmlns:a16="http://schemas.microsoft.com/office/drawing/2014/main" id="{BEBCA654-CD22-403B-8512-316E4E540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909" y="136524"/>
            <a:ext cx="5172929" cy="3694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5CFEA44-6ED8-4EC2-97E3-EA05F266B0DE}"/>
              </a:ext>
            </a:extLst>
          </p:cNvPr>
          <p:cNvSpPr txBox="1"/>
          <p:nvPr/>
        </p:nvSpPr>
        <p:spPr>
          <a:xfrm>
            <a:off x="8202173" y="79529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 err="1"/>
              <a:t>Supervised</a:t>
            </a:r>
            <a:r>
              <a:rPr lang="de-AT" b="1" dirty="0"/>
              <a:t> UMAP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AE2A66E-9890-422F-8218-43E55BAE8CEF}"/>
              </a:ext>
            </a:extLst>
          </p:cNvPr>
          <p:cNvSpPr txBox="1"/>
          <p:nvPr/>
        </p:nvSpPr>
        <p:spPr>
          <a:xfrm>
            <a:off x="6728692" y="3310587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/>
              <a:t>PCA</a:t>
            </a:r>
          </a:p>
        </p:txBody>
      </p:sp>
    </p:spTree>
    <p:extLst>
      <p:ext uri="{BB962C8B-B14F-4D97-AF65-F5344CB8AC3E}">
        <p14:creationId xmlns:p14="http://schemas.microsoft.com/office/powerpoint/2010/main" val="3651051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3C2C88-CBD8-4B73-AABF-6AE724147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3 – Feature </a:t>
            </a:r>
            <a:r>
              <a:rPr lang="de-AT" dirty="0" err="1"/>
              <a:t>Selection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951A82-75B0-4E75-9B96-EE76CC22B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901" y="1354347"/>
            <a:ext cx="4971517" cy="4822616"/>
          </a:xfrm>
        </p:spPr>
        <p:txBody>
          <a:bodyPr/>
          <a:lstStyle/>
          <a:p>
            <a:r>
              <a:rPr lang="de-AT" dirty="0"/>
              <a:t>Remove </a:t>
            </a:r>
            <a:r>
              <a:rPr lang="de-AT" dirty="0" err="1"/>
              <a:t>low</a:t>
            </a:r>
            <a:r>
              <a:rPr lang="de-AT" dirty="0"/>
              <a:t> </a:t>
            </a:r>
            <a:r>
              <a:rPr lang="de-AT" dirty="0" err="1"/>
              <a:t>correlated</a:t>
            </a:r>
            <a:r>
              <a:rPr lang="de-AT" dirty="0"/>
              <a:t> </a:t>
            </a:r>
            <a:r>
              <a:rPr lang="de-AT" dirty="0" err="1"/>
              <a:t>features</a:t>
            </a:r>
            <a:endParaRPr lang="de-AT" dirty="0"/>
          </a:p>
          <a:p>
            <a:r>
              <a:rPr lang="de-AT" dirty="0"/>
              <a:t>Purpose</a:t>
            </a:r>
          </a:p>
          <a:p>
            <a:pPr lvl="1"/>
            <a:r>
              <a:rPr lang="de-AT" dirty="0" err="1"/>
              <a:t>Make</a:t>
            </a:r>
            <a:r>
              <a:rPr lang="de-AT" dirty="0"/>
              <a:t> </a:t>
            </a:r>
            <a:r>
              <a:rPr lang="de-AT" dirty="0" err="1"/>
              <a:t>faster</a:t>
            </a:r>
            <a:r>
              <a:rPr lang="de-AT" dirty="0"/>
              <a:t> </a:t>
            </a:r>
            <a:r>
              <a:rPr lang="de-AT" dirty="0" err="1"/>
              <a:t>models</a:t>
            </a:r>
            <a:r>
              <a:rPr lang="de-AT" dirty="0"/>
              <a:t> (SVM </a:t>
            </a:r>
            <a:r>
              <a:rPr lang="de-AT" dirty="0" err="1"/>
              <a:t>max</a:t>
            </a:r>
            <a:r>
              <a:rPr lang="de-AT" dirty="0"/>
              <a:t> 80 </a:t>
            </a:r>
            <a:r>
              <a:rPr lang="de-AT" dirty="0" err="1"/>
              <a:t>features</a:t>
            </a:r>
            <a:r>
              <a:rPr lang="de-AT" dirty="0"/>
              <a:t>)</a:t>
            </a:r>
          </a:p>
          <a:p>
            <a:pPr lvl="1"/>
            <a:r>
              <a:rPr lang="de-AT" dirty="0"/>
              <a:t>Remove </a:t>
            </a:r>
            <a:r>
              <a:rPr lang="de-AT" dirty="0" err="1"/>
              <a:t>noise</a:t>
            </a:r>
            <a:endParaRPr lang="de-AT" dirty="0"/>
          </a:p>
          <a:p>
            <a:pPr lvl="1"/>
            <a:r>
              <a:rPr lang="de-AT" dirty="0" err="1"/>
              <a:t>Sometimes</a:t>
            </a:r>
            <a:r>
              <a:rPr lang="de-AT" dirty="0"/>
              <a:t> </a:t>
            </a:r>
            <a:r>
              <a:rPr lang="de-AT" dirty="0" err="1"/>
              <a:t>get</a:t>
            </a:r>
            <a:r>
              <a:rPr lang="de-AT" dirty="0"/>
              <a:t> </a:t>
            </a:r>
            <a:r>
              <a:rPr lang="de-AT" dirty="0" err="1"/>
              <a:t>better</a:t>
            </a:r>
            <a:r>
              <a:rPr lang="de-AT" dirty="0"/>
              <a:t> </a:t>
            </a:r>
            <a:r>
              <a:rPr lang="de-AT" dirty="0" err="1"/>
              <a:t>results</a:t>
            </a:r>
            <a:endParaRPr lang="de-AT" dirty="0"/>
          </a:p>
          <a:p>
            <a:pPr lvl="1"/>
            <a:endParaRPr lang="de-AT" dirty="0"/>
          </a:p>
          <a:p>
            <a:pPr lvl="1"/>
            <a:endParaRPr lang="de-AT" dirty="0"/>
          </a:p>
          <a:p>
            <a:pPr lvl="1"/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771D84-3108-4E1F-8CCF-365B1B8E5F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11</a:t>
            </a:fld>
            <a:endParaRPr lang="de-AT" dirty="0"/>
          </a:p>
        </p:txBody>
      </p:sp>
      <p:pic>
        <p:nvPicPr>
          <p:cNvPr id="3074" name="Picture 2" descr="Significant_Features_OMXS30.jpg">
            <a:extLst>
              <a:ext uri="{FF2B5EF4-FFF2-40B4-BE49-F238E27FC236}">
                <a16:creationId xmlns:a16="http://schemas.microsoft.com/office/drawing/2014/main" id="{3417B7E6-361E-4154-A4A8-AE750AC50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983" y="1016000"/>
            <a:ext cx="6844719" cy="4210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F6C7BD50-E5F0-4DAC-AEFF-58892A17468C}"/>
              </a:ext>
            </a:extLst>
          </p:cNvPr>
          <p:cNvCxnSpPr/>
          <p:nvPr/>
        </p:nvCxnSpPr>
        <p:spPr>
          <a:xfrm>
            <a:off x="5006109" y="2309091"/>
            <a:ext cx="88669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68318BCA-FA62-4A7F-9A7C-629C9B51597B}"/>
              </a:ext>
            </a:extLst>
          </p:cNvPr>
          <p:cNvCxnSpPr/>
          <p:nvPr/>
        </p:nvCxnSpPr>
        <p:spPr>
          <a:xfrm>
            <a:off x="5892800" y="4872182"/>
            <a:ext cx="88669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34CBC0C6-5D43-4EC1-8C45-C86CF162A0D0}"/>
              </a:ext>
            </a:extLst>
          </p:cNvPr>
          <p:cNvCxnSpPr/>
          <p:nvPr/>
        </p:nvCxnSpPr>
        <p:spPr>
          <a:xfrm>
            <a:off x="6867237" y="5033819"/>
            <a:ext cx="88669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7A38ABC9-4A63-4C54-8071-66C282398CB4}"/>
              </a:ext>
            </a:extLst>
          </p:cNvPr>
          <p:cNvCxnSpPr/>
          <p:nvPr/>
        </p:nvCxnSpPr>
        <p:spPr>
          <a:xfrm>
            <a:off x="7500651" y="3569855"/>
            <a:ext cx="88669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33B588A-4345-45BE-B1B2-32570CCCC319}"/>
              </a:ext>
            </a:extLst>
          </p:cNvPr>
          <p:cNvCxnSpPr/>
          <p:nvPr/>
        </p:nvCxnSpPr>
        <p:spPr>
          <a:xfrm>
            <a:off x="8253414" y="5384800"/>
            <a:ext cx="88669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DCB82331-499C-4BB6-8A69-0A1B603BAB3C}"/>
              </a:ext>
            </a:extLst>
          </p:cNvPr>
          <p:cNvCxnSpPr/>
          <p:nvPr/>
        </p:nvCxnSpPr>
        <p:spPr>
          <a:xfrm>
            <a:off x="9251663" y="5569528"/>
            <a:ext cx="88669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CF0D2240-BE33-4D72-92DD-66CA803E77BE}"/>
              </a:ext>
            </a:extLst>
          </p:cNvPr>
          <p:cNvCxnSpPr/>
          <p:nvPr/>
        </p:nvCxnSpPr>
        <p:spPr>
          <a:xfrm>
            <a:off x="9906722" y="3429000"/>
            <a:ext cx="88669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FEE9F53-D833-41F5-85C4-8CCEFF909D24}"/>
              </a:ext>
            </a:extLst>
          </p:cNvPr>
          <p:cNvCxnSpPr/>
          <p:nvPr/>
        </p:nvCxnSpPr>
        <p:spPr>
          <a:xfrm>
            <a:off x="11222904" y="5957455"/>
            <a:ext cx="88669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210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1E69F9-00EB-4FE4-9446-E19B20092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4 – Find Best Hyperparameters Phase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6F63B5F-474D-4564-B302-7AC56DFA6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901" y="1354347"/>
            <a:ext cx="5932099" cy="4822616"/>
          </a:xfrm>
        </p:spPr>
        <p:txBody>
          <a:bodyPr/>
          <a:lstStyle/>
          <a:p>
            <a:r>
              <a:rPr lang="de-AT" dirty="0" err="1"/>
              <a:t>Two</a:t>
            </a:r>
            <a:r>
              <a:rPr lang="de-AT" dirty="0"/>
              <a:t> Phase Hyperparameter Search*</a:t>
            </a:r>
          </a:p>
          <a:p>
            <a:r>
              <a:rPr lang="de-AT" dirty="0"/>
              <a:t>Phase 1: </a:t>
            </a:r>
            <a:r>
              <a:rPr lang="de-AT" dirty="0" err="1"/>
              <a:t>Determine</a:t>
            </a:r>
            <a:r>
              <a:rPr lang="de-AT" dirty="0"/>
              <a:t> </a:t>
            </a:r>
            <a:r>
              <a:rPr lang="de-AT" dirty="0" err="1"/>
              <a:t>discrete</a:t>
            </a:r>
            <a:r>
              <a:rPr lang="de-AT" dirty="0"/>
              <a:t> </a:t>
            </a:r>
            <a:r>
              <a:rPr lang="de-AT" dirty="0" err="1"/>
              <a:t>values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less</a:t>
            </a:r>
            <a:r>
              <a:rPr lang="de-AT" dirty="0"/>
              <a:t> </a:t>
            </a:r>
            <a:r>
              <a:rPr lang="de-AT" dirty="0" err="1"/>
              <a:t>data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C28174E-FB9E-4D24-99D4-A216DD4589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12</a:t>
            </a:fld>
            <a:endParaRPr lang="de-AT" dirty="0"/>
          </a:p>
        </p:txBody>
      </p:sp>
      <p:pic>
        <p:nvPicPr>
          <p:cNvPr id="4098" name="Picture 2" descr="https://github.com/alexanderwendt/sklearn_ml_toolbox/raw/master/doc/saved_images/SVM_Duration_Samples.png">
            <a:extLst>
              <a:ext uri="{FF2B5EF4-FFF2-40B4-BE49-F238E27FC236}">
                <a16:creationId xmlns:a16="http://schemas.microsoft.com/office/drawing/2014/main" id="{B8263009-9EA9-4543-B8F9-FF96B2ABD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8340" y="1430217"/>
            <a:ext cx="5964134" cy="4473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52044D7-8C27-44CD-8554-4D15CB4C26D9}"/>
              </a:ext>
            </a:extLst>
          </p:cNvPr>
          <p:cNvSpPr txBox="1"/>
          <p:nvPr/>
        </p:nvSpPr>
        <p:spPr>
          <a:xfrm>
            <a:off x="8894618" y="1169681"/>
            <a:ext cx="665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SVM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AAB643E-0107-4C1E-8135-8243C12754CA}"/>
              </a:ext>
            </a:extLst>
          </p:cNvPr>
          <p:cNvSpPr txBox="1"/>
          <p:nvPr/>
        </p:nvSpPr>
        <p:spPr>
          <a:xfrm>
            <a:off x="6411780" y="5989231"/>
            <a:ext cx="4302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*Wendt, A., Wuschnig, M., Lechner M.: Speeding up Common Hyperparameter Optimization Methods by a Two-Phase-Search. In proceedings of IECON 46th Annual Conference of the IEEE Industrial Electronics Society (IES), 2020, Singapore (online), ISBN: 978-1-7281-5413-8/20, pp. 517-522, 2020</a:t>
            </a:r>
            <a:endParaRPr lang="de-AT" sz="9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9975A9-6FF7-4FFA-AC23-E2953721F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09" y="2713528"/>
            <a:ext cx="5745831" cy="383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062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CF497E-519D-41DA-9A2C-E6FAC413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4 – Find Best Hyperparameters Phase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22C159-7EDD-449C-AA67-1AA7E45A1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901" y="1354347"/>
            <a:ext cx="5932099" cy="4822616"/>
          </a:xfrm>
        </p:spPr>
        <p:txBody>
          <a:bodyPr/>
          <a:lstStyle/>
          <a:p>
            <a:r>
              <a:rPr lang="de-AT" dirty="0"/>
              <a:t>More </a:t>
            </a:r>
            <a:r>
              <a:rPr lang="de-AT" dirty="0" err="1"/>
              <a:t>data</a:t>
            </a:r>
            <a:r>
              <a:rPr lang="de-AT" dirty="0"/>
              <a:t>, </a:t>
            </a:r>
            <a:r>
              <a:rPr lang="de-AT" dirty="0" err="1"/>
              <a:t>narrow</a:t>
            </a:r>
            <a:r>
              <a:rPr lang="de-AT" dirty="0"/>
              <a:t> </a:t>
            </a:r>
            <a:r>
              <a:rPr lang="de-AT" dirty="0" err="1"/>
              <a:t>range</a:t>
            </a:r>
            <a:endParaRPr lang="de-AT" dirty="0"/>
          </a:p>
          <a:p>
            <a:r>
              <a:rPr lang="de-AT" dirty="0"/>
              <a:t>SVM: C and </a:t>
            </a:r>
            <a:r>
              <a:rPr lang="de-AT" dirty="0" err="1"/>
              <a:t>gamma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FB057D-BA05-4E63-80B9-B7014E6351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13</a:t>
            </a:fld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D1C6872-DD4C-4205-A83B-1A1E9C7E7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656" y="3765655"/>
            <a:ext cx="3138523" cy="235389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D4AF6EF-309C-4B7B-ADB5-68DB1B44C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3967" y="3823071"/>
            <a:ext cx="3138523" cy="235389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94B5752-551C-46A0-A0B6-D88743DFCF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066" y="3823072"/>
            <a:ext cx="3138522" cy="235389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885B955-7CFA-4C00-8A1E-27200C08DEEB}"/>
              </a:ext>
            </a:extLst>
          </p:cNvPr>
          <p:cNvSpPr txBox="1"/>
          <p:nvPr/>
        </p:nvSpPr>
        <p:spPr>
          <a:xfrm>
            <a:off x="794327" y="2752436"/>
            <a:ext cx="2595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Samples: 20%</a:t>
            </a:r>
          </a:p>
          <a:p>
            <a:r>
              <a:rPr lang="de-AT" dirty="0" err="1"/>
              <a:t>Iterations</a:t>
            </a:r>
            <a:r>
              <a:rPr lang="de-AT" dirty="0"/>
              <a:t>: 4000</a:t>
            </a:r>
          </a:p>
          <a:p>
            <a:r>
              <a:rPr lang="de-AT" dirty="0"/>
              <a:t>Top </a:t>
            </a:r>
            <a:r>
              <a:rPr lang="de-AT" dirty="0" err="1"/>
              <a:t>Selection</a:t>
            </a:r>
            <a:r>
              <a:rPr lang="de-AT" dirty="0"/>
              <a:t>: 100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582141E-9543-4D66-85AF-646AFCF42DDC}"/>
              </a:ext>
            </a:extLst>
          </p:cNvPr>
          <p:cNvSpPr txBox="1"/>
          <p:nvPr/>
        </p:nvSpPr>
        <p:spPr>
          <a:xfrm>
            <a:off x="4195663" y="2796224"/>
            <a:ext cx="2595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Samples: 40%</a:t>
            </a:r>
          </a:p>
          <a:p>
            <a:r>
              <a:rPr lang="de-AT" dirty="0" err="1"/>
              <a:t>Iterations</a:t>
            </a:r>
            <a:r>
              <a:rPr lang="de-AT" dirty="0"/>
              <a:t>: 2000</a:t>
            </a:r>
          </a:p>
          <a:p>
            <a:r>
              <a:rPr lang="de-AT" dirty="0"/>
              <a:t>Top </a:t>
            </a:r>
            <a:r>
              <a:rPr lang="de-AT" dirty="0" err="1"/>
              <a:t>Selection</a:t>
            </a:r>
            <a:r>
              <a:rPr lang="de-AT" dirty="0"/>
              <a:t>: 50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254221F-4247-4C51-BB34-9A480EF422C7}"/>
              </a:ext>
            </a:extLst>
          </p:cNvPr>
          <p:cNvSpPr txBox="1"/>
          <p:nvPr/>
        </p:nvSpPr>
        <p:spPr>
          <a:xfrm>
            <a:off x="7658941" y="2842325"/>
            <a:ext cx="25954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Samples: 100%</a:t>
            </a:r>
          </a:p>
          <a:p>
            <a:r>
              <a:rPr lang="de-AT" dirty="0" err="1"/>
              <a:t>Iterations</a:t>
            </a:r>
            <a:r>
              <a:rPr lang="de-AT" dirty="0"/>
              <a:t>: 100</a:t>
            </a:r>
          </a:p>
          <a:p>
            <a:r>
              <a:rPr lang="de-AT" dirty="0"/>
              <a:t>Top </a:t>
            </a:r>
            <a:r>
              <a:rPr lang="de-AT" dirty="0" err="1"/>
              <a:t>Selection</a:t>
            </a:r>
            <a:r>
              <a:rPr lang="de-AT" dirty="0"/>
              <a:t>: 20</a:t>
            </a:r>
          </a:p>
        </p:txBody>
      </p:sp>
    </p:spTree>
    <p:extLst>
      <p:ext uri="{BB962C8B-B14F-4D97-AF65-F5344CB8AC3E}">
        <p14:creationId xmlns:p14="http://schemas.microsoft.com/office/powerpoint/2010/main" val="3177835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571064-BEBC-47EE-9250-EF1C76B04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4 – Find Precision Recall Threshold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DAF7FA-A26F-440E-8DA3-90CF095367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14</a:t>
            </a:fld>
            <a:endParaRPr lang="de-AT" dirty="0"/>
          </a:p>
        </p:txBody>
      </p:sp>
      <p:pic>
        <p:nvPicPr>
          <p:cNvPr id="5122" name="Picture 2" descr="https://github.com/alexanderwendt/sklearn_ml_toolbox/raw/master/doc/saved_images/Val__pr_curve.png">
            <a:extLst>
              <a:ext uri="{FF2B5EF4-FFF2-40B4-BE49-F238E27FC236}">
                <a16:creationId xmlns:a16="http://schemas.microsoft.com/office/drawing/2014/main" id="{EC67C7F9-8F1E-4391-B2AA-52A0794FE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65" y="988290"/>
            <a:ext cx="5051857" cy="5051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7638D0D-D783-4CCE-8872-AD3E5CC2D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983" y="988291"/>
            <a:ext cx="5051857" cy="505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24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93B949-0FD6-4935-A5CA-6732E41C2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5 – Train Model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B4DB3B-4350-4EA1-ACEB-60BF2F6E6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AT" dirty="0"/>
              <a:t>Best </a:t>
            </a:r>
            <a:r>
              <a:rPr lang="de-AT" dirty="0" err="1"/>
              <a:t>pipe</a:t>
            </a:r>
            <a:r>
              <a:rPr lang="de-AT" dirty="0"/>
              <a:t>:</a:t>
            </a:r>
          </a:p>
          <a:p>
            <a:endParaRPr lang="de-AT" dirty="0"/>
          </a:p>
          <a:p>
            <a:pPr marL="0" indent="0">
              <a:buNone/>
            </a:pPr>
            <a:r>
              <a:rPr lang="de-AT" dirty="0"/>
              <a:t>Pipeline(</a:t>
            </a:r>
            <a:r>
              <a:rPr lang="de-AT" dirty="0" err="1"/>
              <a:t>steps</a:t>
            </a:r>
            <a:r>
              <a:rPr lang="de-AT" dirty="0"/>
              <a:t>=[</a:t>
            </a:r>
          </a:p>
          <a:p>
            <a:pPr marL="0" indent="0">
              <a:buNone/>
            </a:pPr>
            <a:r>
              <a:rPr lang="de-AT" dirty="0"/>
              <a:t>	   ('</a:t>
            </a:r>
            <a:r>
              <a:rPr lang="de-AT" dirty="0" err="1"/>
              <a:t>scaler</a:t>
            </a:r>
            <a:r>
              <a:rPr lang="de-AT" dirty="0"/>
              <a:t>', </a:t>
            </a:r>
            <a:r>
              <a:rPr lang="de-AT" dirty="0" err="1"/>
              <a:t>QuantileTransformer</a:t>
            </a:r>
            <a:r>
              <a:rPr lang="de-AT" dirty="0"/>
              <a:t>()), </a:t>
            </a:r>
          </a:p>
          <a:p>
            <a:pPr marL="0" indent="0">
              <a:buNone/>
            </a:pPr>
            <a:r>
              <a:rPr lang="de-AT" dirty="0"/>
              <a:t>	   ('</a:t>
            </a:r>
            <a:r>
              <a:rPr lang="de-AT" dirty="0" err="1"/>
              <a:t>sampling</a:t>
            </a:r>
            <a:r>
              <a:rPr lang="de-AT" dirty="0"/>
              <a:t>', ADASYN()),</a:t>
            </a:r>
          </a:p>
          <a:p>
            <a:pPr marL="0" indent="0">
              <a:buNone/>
            </a:pPr>
            <a:r>
              <a:rPr lang="de-AT" dirty="0"/>
              <a:t>              ('</a:t>
            </a:r>
            <a:r>
              <a:rPr lang="de-AT" dirty="0" err="1"/>
              <a:t>feat</a:t>
            </a:r>
            <a:r>
              <a:rPr lang="de-AT" dirty="0"/>
              <a:t>‘, </a:t>
            </a:r>
            <a:r>
              <a:rPr lang="de-AT" dirty="0" err="1"/>
              <a:t>ColumnExtractor</a:t>
            </a:r>
            <a:r>
              <a:rPr lang="de-AT" dirty="0"/>
              <a:t>(</a:t>
            </a:r>
            <a:r>
              <a:rPr lang="de-AT" dirty="0" err="1"/>
              <a:t>cols</a:t>
            </a:r>
            <a:r>
              <a:rPr lang="de-AT" dirty="0"/>
              <a:t>=[1, 2, 3, 4, 5, 6, 7, 8, 9, 10, 11, 12,</a:t>
            </a:r>
          </a:p>
          <a:p>
            <a:pPr marL="0" indent="0">
              <a:buNone/>
            </a:pPr>
            <a:r>
              <a:rPr lang="de-AT" dirty="0"/>
              <a:t>                                       14, 15, 16, 23, 24, 25, 26, 28, 29, 30,</a:t>
            </a:r>
          </a:p>
          <a:p>
            <a:pPr marL="0" indent="0">
              <a:buNone/>
            </a:pPr>
            <a:r>
              <a:rPr lang="de-AT" dirty="0"/>
              <a:t>                                       31, 32, 34])),</a:t>
            </a:r>
          </a:p>
          <a:p>
            <a:pPr marL="0" indent="0">
              <a:buNone/>
            </a:pPr>
            <a:r>
              <a:rPr lang="de-AT" dirty="0"/>
              <a:t>              ('</a:t>
            </a:r>
            <a:r>
              <a:rPr lang="de-AT" dirty="0" err="1"/>
              <a:t>svm</a:t>
            </a:r>
            <a:r>
              <a:rPr lang="de-AT" dirty="0"/>
              <a:t>', SVC(C=2786.3123139377217,gamma=0.6169115526350926))</a:t>
            </a:r>
          </a:p>
          <a:p>
            <a:pPr marL="0" indent="0">
              <a:buNone/>
            </a:pPr>
            <a:r>
              <a:rPr lang="de-AT" dirty="0"/>
              <a:t>])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F861F5-8D75-4C41-993D-CE3F1FD72C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09294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66D903-4821-4A1D-AFC2-9FF29B365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6 – </a:t>
            </a:r>
            <a:r>
              <a:rPr lang="de-AT" dirty="0" err="1"/>
              <a:t>Evaluate</a:t>
            </a:r>
            <a:r>
              <a:rPr lang="de-AT" dirty="0"/>
              <a:t> on Training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C5A9FB-C77D-4AEE-8503-188271F77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Almost</a:t>
            </a:r>
            <a:r>
              <a:rPr lang="de-AT" dirty="0"/>
              <a:t> </a:t>
            </a:r>
            <a:r>
              <a:rPr lang="de-AT" dirty="0" err="1"/>
              <a:t>perfect</a:t>
            </a:r>
            <a:r>
              <a:rPr lang="de-AT" dirty="0"/>
              <a:t> fit -&gt; </a:t>
            </a:r>
            <a:r>
              <a:rPr lang="de-AT" dirty="0" err="1"/>
              <a:t>Overfitting</a:t>
            </a:r>
            <a:r>
              <a:rPr lang="de-AT" dirty="0"/>
              <a:t>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22CE98A-DB29-4903-8B8E-7FF445F98B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16</a:t>
            </a:fld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FF90C36-25AD-4E90-BB90-27BFE5EFFB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88"/>
          <a:stretch/>
        </p:blipFill>
        <p:spPr>
          <a:xfrm>
            <a:off x="149526" y="2176383"/>
            <a:ext cx="5761747" cy="384926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29BBD29-F775-4DBA-90FB-772EA33A56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3"/>
          <a:stretch/>
        </p:blipFill>
        <p:spPr>
          <a:xfrm>
            <a:off x="5925648" y="2176383"/>
            <a:ext cx="6020365" cy="392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010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CA2049-3E95-4AD0-8CF7-0EE45EFC8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6 – </a:t>
            </a:r>
            <a:r>
              <a:rPr lang="de-AT" dirty="0" err="1"/>
              <a:t>Evaluate</a:t>
            </a:r>
            <a:r>
              <a:rPr lang="de-AT" dirty="0"/>
              <a:t> on Validation Data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9A0E2D-CA9B-4D00-9894-27147F0E46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17</a:t>
            </a:fld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52B957-DE63-42AB-A39F-44FF76A0CD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41" r="8471"/>
          <a:stretch/>
        </p:blipFill>
        <p:spPr>
          <a:xfrm>
            <a:off x="15698" y="1910002"/>
            <a:ext cx="6050598" cy="435917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7E0E1EE-233C-42D0-B08E-C9D094FEE1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36" r="6709"/>
          <a:stretch/>
        </p:blipFill>
        <p:spPr>
          <a:xfrm>
            <a:off x="6022108" y="1910002"/>
            <a:ext cx="6169891" cy="4359170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AA95CCF4-15F5-439D-91C4-AA48B0317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713" y="1250830"/>
            <a:ext cx="11878573" cy="4822616"/>
          </a:xfrm>
        </p:spPr>
        <p:txBody>
          <a:bodyPr/>
          <a:lstStyle/>
          <a:p>
            <a:r>
              <a:rPr lang="de-AT" dirty="0"/>
              <a:t>Can </a:t>
            </a:r>
            <a:r>
              <a:rPr lang="de-AT" dirty="0" err="1"/>
              <a:t>you</a:t>
            </a:r>
            <a:r>
              <a:rPr lang="de-AT" dirty="0"/>
              <a:t> </a:t>
            </a:r>
            <a:r>
              <a:rPr lang="de-AT" dirty="0" err="1"/>
              <a:t>make</a:t>
            </a:r>
            <a:r>
              <a:rPr lang="de-AT" dirty="0"/>
              <a:t> </a:t>
            </a:r>
            <a:r>
              <a:rPr lang="de-AT" dirty="0" err="1"/>
              <a:t>money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this</a:t>
            </a:r>
            <a:r>
              <a:rPr lang="de-AT" dirty="0"/>
              <a:t> </a:t>
            </a:r>
            <a:r>
              <a:rPr lang="de-AT" dirty="0" err="1"/>
              <a:t>information</a:t>
            </a:r>
            <a:r>
              <a:rPr lang="de-AT" dirty="0"/>
              <a:t>?</a:t>
            </a:r>
          </a:p>
          <a:p>
            <a:r>
              <a:rPr lang="de-AT" dirty="0"/>
              <a:t>Need additional </a:t>
            </a:r>
            <a:r>
              <a:rPr lang="de-AT" dirty="0" err="1"/>
              <a:t>filter</a:t>
            </a:r>
            <a:endParaRPr lang="de-AT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133E6437-478B-4E1E-A57F-6C812D175A47}"/>
              </a:ext>
            </a:extLst>
          </p:cNvPr>
          <p:cNvSpPr/>
          <p:nvPr/>
        </p:nvSpPr>
        <p:spPr>
          <a:xfrm>
            <a:off x="7721600" y="4045527"/>
            <a:ext cx="480291" cy="9975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3E7024C8-27F7-4094-9511-36989D7FC774}"/>
              </a:ext>
            </a:extLst>
          </p:cNvPr>
          <p:cNvSpPr/>
          <p:nvPr/>
        </p:nvSpPr>
        <p:spPr>
          <a:xfrm>
            <a:off x="9490364" y="3417216"/>
            <a:ext cx="480291" cy="9975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E28BEF56-E20D-4C1C-BBAC-8D1FFD612191}"/>
              </a:ext>
            </a:extLst>
          </p:cNvPr>
          <p:cNvSpPr/>
          <p:nvPr/>
        </p:nvSpPr>
        <p:spPr>
          <a:xfrm>
            <a:off x="10049164" y="4031592"/>
            <a:ext cx="480291" cy="9975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BB875A2F-620F-4179-A481-8E0E3D207402}"/>
              </a:ext>
            </a:extLst>
          </p:cNvPr>
          <p:cNvSpPr/>
          <p:nvPr/>
        </p:nvSpPr>
        <p:spPr>
          <a:xfrm>
            <a:off x="11056080" y="3047998"/>
            <a:ext cx="480291" cy="25591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8EF0714-CB71-437A-AF26-A7F2F2162A9A}"/>
              </a:ext>
            </a:extLst>
          </p:cNvPr>
          <p:cNvSpPr txBox="1"/>
          <p:nvPr/>
        </p:nvSpPr>
        <p:spPr>
          <a:xfrm>
            <a:off x="10825170" y="1736395"/>
            <a:ext cx="858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>
                <a:solidFill>
                  <a:srgbClr val="FF0000"/>
                </a:solidFill>
              </a:rPr>
              <a:t>Corona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F935DABE-F8DC-4DA0-BB58-34679077E77A}"/>
              </a:ext>
            </a:extLst>
          </p:cNvPr>
          <p:cNvCxnSpPr/>
          <p:nvPr/>
        </p:nvCxnSpPr>
        <p:spPr>
          <a:xfrm flipH="1">
            <a:off x="11296225" y="2087418"/>
            <a:ext cx="82975" cy="17456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565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606F6-6E87-40C8-96D6-584694C84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7 - </a:t>
            </a:r>
            <a:r>
              <a:rPr lang="de-AT" dirty="0" err="1"/>
              <a:t>Prediction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02BE66-5CD2-4239-A467-98CD4920F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901" y="1354347"/>
            <a:ext cx="4306499" cy="4822616"/>
          </a:xfrm>
        </p:spPr>
        <p:txBody>
          <a:bodyPr/>
          <a:lstStyle/>
          <a:p>
            <a:r>
              <a:rPr lang="de-AT" dirty="0"/>
              <a:t>Still positive </a:t>
            </a:r>
            <a:r>
              <a:rPr lang="de-AT" dirty="0" err="1"/>
              <a:t>trend</a:t>
            </a:r>
            <a:r>
              <a:rPr lang="de-AT" dirty="0"/>
              <a:t>!</a:t>
            </a:r>
          </a:p>
          <a:p>
            <a:r>
              <a:rPr lang="de-AT" dirty="0"/>
              <a:t>Watch out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false</a:t>
            </a:r>
            <a:r>
              <a:rPr lang="de-AT" dirty="0"/>
              <a:t> positives</a:t>
            </a:r>
          </a:p>
          <a:p>
            <a:endParaRPr lang="de-AT" dirty="0"/>
          </a:p>
          <a:p>
            <a:r>
              <a:rPr lang="de-AT" dirty="0"/>
              <a:t>Professionals </a:t>
            </a:r>
            <a:r>
              <a:rPr lang="de-AT" dirty="0" err="1"/>
              <a:t>say</a:t>
            </a:r>
            <a:r>
              <a:rPr lang="de-AT" dirty="0"/>
              <a:t>: „5 </a:t>
            </a:r>
            <a:r>
              <a:rPr lang="de-AT" dirty="0" err="1"/>
              <a:t>months</a:t>
            </a:r>
            <a:r>
              <a:rPr lang="de-AT" dirty="0"/>
              <a:t> after a </a:t>
            </a:r>
            <a:r>
              <a:rPr lang="de-AT" dirty="0" err="1"/>
              <a:t>major</a:t>
            </a:r>
            <a:r>
              <a:rPr lang="de-AT" dirty="0"/>
              <a:t> </a:t>
            </a:r>
            <a:r>
              <a:rPr lang="de-AT" dirty="0" err="1"/>
              <a:t>bull</a:t>
            </a:r>
            <a:r>
              <a:rPr lang="de-AT" dirty="0"/>
              <a:t> top, </a:t>
            </a:r>
            <a:r>
              <a:rPr lang="de-AT" dirty="0" err="1"/>
              <a:t>you</a:t>
            </a:r>
            <a:r>
              <a:rPr lang="de-AT" dirty="0"/>
              <a:t> </a:t>
            </a:r>
            <a:r>
              <a:rPr lang="de-AT" dirty="0" err="1"/>
              <a:t>can</a:t>
            </a:r>
            <a:r>
              <a:rPr lang="de-AT" dirty="0"/>
              <a:t> </a:t>
            </a:r>
            <a:r>
              <a:rPr lang="de-AT" dirty="0" err="1"/>
              <a:t>recognize</a:t>
            </a:r>
            <a:r>
              <a:rPr lang="de-AT" dirty="0"/>
              <a:t> </a:t>
            </a:r>
            <a:r>
              <a:rPr lang="de-AT" dirty="0" err="1"/>
              <a:t>it</a:t>
            </a:r>
            <a:r>
              <a:rPr lang="de-AT" dirty="0"/>
              <a:t>“</a:t>
            </a:r>
          </a:p>
          <a:p>
            <a:r>
              <a:rPr lang="de-AT" dirty="0" err="1"/>
              <a:t>Consider</a:t>
            </a:r>
            <a:r>
              <a:rPr lang="de-AT" dirty="0"/>
              <a:t> </a:t>
            </a:r>
            <a:r>
              <a:rPr lang="de-AT" dirty="0" err="1"/>
              <a:t>other</a:t>
            </a:r>
            <a:r>
              <a:rPr lang="de-AT" dirty="0"/>
              <a:t> </a:t>
            </a:r>
            <a:r>
              <a:rPr lang="de-AT" dirty="0" err="1"/>
              <a:t>indicators</a:t>
            </a:r>
            <a:r>
              <a:rPr lang="de-AT" dirty="0"/>
              <a:t>: Bitcoin, </a:t>
            </a:r>
            <a:r>
              <a:rPr lang="de-AT" dirty="0" err="1"/>
              <a:t>GameStop</a:t>
            </a:r>
            <a:r>
              <a:rPr lang="de-AT" dirty="0"/>
              <a:t> and Tesla -&gt; </a:t>
            </a:r>
            <a:r>
              <a:rPr lang="de-AT" dirty="0" err="1"/>
              <a:t>increased</a:t>
            </a:r>
            <a:r>
              <a:rPr lang="de-AT" dirty="0"/>
              <a:t> </a:t>
            </a:r>
            <a:r>
              <a:rPr lang="de-AT" dirty="0" err="1"/>
              <a:t>risk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3733FA-FEF9-44C5-AF6D-F6C116D807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18</a:t>
            </a:fld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3E58AC2-C5C2-497B-8611-BF8C23AFFC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0"/>
          <a:stretch/>
        </p:blipFill>
        <p:spPr>
          <a:xfrm>
            <a:off x="4793672" y="1354347"/>
            <a:ext cx="7248801" cy="475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313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2FC075-A2B6-4EEA-B02F-47F7387C2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Efficient</a:t>
            </a:r>
            <a:r>
              <a:rPr lang="de-AT" dirty="0"/>
              <a:t> Coding – Also </a:t>
            </a:r>
            <a:r>
              <a:rPr lang="de-AT" dirty="0" err="1"/>
              <a:t>for</a:t>
            </a:r>
            <a:r>
              <a:rPr lang="de-AT" dirty="0"/>
              <a:t> EML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983ADF2-EAB3-4161-B8E1-FF1AEDFEDF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19</a:t>
            </a:fld>
            <a:endParaRPr lang="de-AT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5188581-4A6C-4D8E-B722-F8C6CB602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01" y="1906464"/>
            <a:ext cx="5566785" cy="371838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E2299ED-F76A-4624-84DE-877878A86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7823" y="2910404"/>
            <a:ext cx="6356425" cy="3718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CCE4F9A-059C-49D0-83D6-759A9F58A100}"/>
              </a:ext>
            </a:extLst>
          </p:cNvPr>
          <p:cNvSpPr txBox="1"/>
          <p:nvPr/>
        </p:nvSpPr>
        <p:spPr>
          <a:xfrm>
            <a:off x="1825074" y="1431916"/>
            <a:ext cx="2244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Source Code </a:t>
            </a:r>
            <a:r>
              <a:rPr lang="de-AT" dirty="0" err="1"/>
              <a:t>from</a:t>
            </a:r>
            <a:r>
              <a:rPr lang="de-AT" dirty="0"/>
              <a:t> </a:t>
            </a:r>
            <a:r>
              <a:rPr lang="de-AT" dirty="0" err="1"/>
              <a:t>Git</a:t>
            </a:r>
            <a:endParaRPr lang="de-AT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B254024-0AAE-4A76-81E3-67A45BEE10A2}"/>
              </a:ext>
            </a:extLst>
          </p:cNvPr>
          <p:cNvSpPr txBox="1"/>
          <p:nvPr/>
        </p:nvSpPr>
        <p:spPr>
          <a:xfrm>
            <a:off x="8179012" y="2448384"/>
            <a:ext cx="1814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Project </a:t>
            </a:r>
            <a:r>
              <a:rPr lang="de-AT" dirty="0" err="1"/>
              <a:t>instance</a:t>
            </a:r>
            <a:endParaRPr lang="de-AT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0CC5EE30-8CAA-481C-B5A8-64B2CBF7D30D}"/>
              </a:ext>
            </a:extLst>
          </p:cNvPr>
          <p:cNvCxnSpPr/>
          <p:nvPr/>
        </p:nvCxnSpPr>
        <p:spPr>
          <a:xfrm flipH="1" flipV="1">
            <a:off x="2225964" y="2549236"/>
            <a:ext cx="3694545" cy="25307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2A7E5B6-FB5F-4CA6-B3B4-514807118555}"/>
              </a:ext>
            </a:extLst>
          </p:cNvPr>
          <p:cNvCxnSpPr>
            <a:cxnSpLocks/>
          </p:cNvCxnSpPr>
          <p:nvPr/>
        </p:nvCxnSpPr>
        <p:spPr>
          <a:xfrm flipH="1" flipV="1">
            <a:off x="1825074" y="2910404"/>
            <a:ext cx="4095435" cy="2169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CF07870-4A6E-40C2-A331-AC6BF524CA93}"/>
              </a:ext>
            </a:extLst>
          </p:cNvPr>
          <p:cNvCxnSpPr>
            <a:cxnSpLocks/>
          </p:cNvCxnSpPr>
          <p:nvPr/>
        </p:nvCxnSpPr>
        <p:spPr>
          <a:xfrm flipH="1" flipV="1">
            <a:off x="1900377" y="3334327"/>
            <a:ext cx="4020132" cy="17566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C83AA4F3-1B6A-4A66-B0F8-B43903B70644}"/>
              </a:ext>
            </a:extLst>
          </p:cNvPr>
          <p:cNvCxnSpPr/>
          <p:nvPr/>
        </p:nvCxnSpPr>
        <p:spPr>
          <a:xfrm flipH="1" flipV="1">
            <a:off x="6169891" y="3995202"/>
            <a:ext cx="73891" cy="108479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841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B4593-C55C-483C-B795-9EBC6BB41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0130C1-9945-4473-AD16-FC945A449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Collect</a:t>
            </a:r>
            <a:r>
              <a:rPr lang="de-AT" dirty="0"/>
              <a:t> </a:t>
            </a:r>
            <a:r>
              <a:rPr lang="de-AT" dirty="0" err="1"/>
              <a:t>knowledge</a:t>
            </a:r>
            <a:r>
              <a:rPr lang="de-AT" dirty="0"/>
              <a:t> and </a:t>
            </a:r>
            <a:r>
              <a:rPr lang="de-AT" dirty="0" err="1"/>
              <a:t>good</a:t>
            </a:r>
            <a:r>
              <a:rPr lang="de-AT" dirty="0"/>
              <a:t> </a:t>
            </a:r>
            <a:r>
              <a:rPr lang="de-AT" dirty="0" err="1"/>
              <a:t>scripts</a:t>
            </a:r>
            <a:r>
              <a:rPr lang="de-AT" dirty="0"/>
              <a:t> in </a:t>
            </a:r>
            <a:r>
              <a:rPr lang="de-AT" dirty="0" err="1"/>
              <a:t>one</a:t>
            </a:r>
            <a:r>
              <a:rPr lang="de-AT" dirty="0"/>
              <a:t> </a:t>
            </a:r>
            <a:r>
              <a:rPr lang="de-AT" dirty="0" err="1"/>
              <a:t>place</a:t>
            </a:r>
            <a:endParaRPr lang="de-AT" dirty="0"/>
          </a:p>
          <a:p>
            <a:pPr lvl="1"/>
            <a:r>
              <a:rPr lang="de-AT" dirty="0" err="1"/>
              <a:t>Less</a:t>
            </a:r>
            <a:r>
              <a:rPr lang="de-AT" dirty="0"/>
              <a:t> Stack Overflow</a:t>
            </a:r>
          </a:p>
          <a:p>
            <a:pPr lvl="1"/>
            <a:endParaRPr lang="de-AT" dirty="0"/>
          </a:p>
          <a:p>
            <a:r>
              <a:rPr lang="de-AT" dirty="0" err="1"/>
              <a:t>Complete</a:t>
            </a:r>
            <a:r>
              <a:rPr lang="de-AT" dirty="0"/>
              <a:t> </a:t>
            </a:r>
            <a:r>
              <a:rPr lang="de-AT" dirty="0" err="1"/>
              <a:t>machine</a:t>
            </a:r>
            <a:r>
              <a:rPr lang="de-AT" dirty="0"/>
              <a:t> </a:t>
            </a:r>
            <a:r>
              <a:rPr lang="de-AT" dirty="0" err="1"/>
              <a:t>learning</a:t>
            </a:r>
            <a:r>
              <a:rPr lang="de-AT" dirty="0"/>
              <a:t> </a:t>
            </a:r>
            <a:r>
              <a:rPr lang="de-AT" dirty="0" err="1"/>
              <a:t>process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less</a:t>
            </a:r>
            <a:r>
              <a:rPr lang="de-AT" dirty="0"/>
              <a:t> </a:t>
            </a:r>
            <a:r>
              <a:rPr lang="de-AT" dirty="0" err="1"/>
              <a:t>customization</a:t>
            </a:r>
            <a:endParaRPr lang="de-AT" dirty="0"/>
          </a:p>
          <a:p>
            <a:pPr lvl="1"/>
            <a:r>
              <a:rPr lang="de-AT" dirty="0"/>
              <a:t>Not </a:t>
            </a:r>
            <a:r>
              <a:rPr lang="de-AT" dirty="0" err="1"/>
              <a:t>AutoML</a:t>
            </a:r>
            <a:endParaRPr lang="de-AT" dirty="0"/>
          </a:p>
          <a:p>
            <a:endParaRPr lang="de-AT" dirty="0"/>
          </a:p>
          <a:p>
            <a:r>
              <a:rPr lang="de-AT" dirty="0"/>
              <a:t>Fast </a:t>
            </a:r>
            <a:r>
              <a:rPr lang="de-AT" dirty="0" err="1"/>
              <a:t>data</a:t>
            </a:r>
            <a:r>
              <a:rPr lang="de-AT" dirty="0"/>
              <a:t> </a:t>
            </a:r>
            <a:r>
              <a:rPr lang="de-AT" dirty="0" err="1"/>
              <a:t>analysis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Teach</a:t>
            </a:r>
            <a:r>
              <a:rPr lang="de-AT" dirty="0"/>
              <a:t> </a:t>
            </a:r>
            <a:r>
              <a:rPr lang="de-AT" dirty="0" err="1"/>
              <a:t>others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4181620-FC8E-4789-8B13-904BDC6B10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2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77307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D575FD-A528-4D57-9CA2-322CA6A0C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Efficient</a:t>
            </a:r>
            <a:r>
              <a:rPr lang="de-AT" dirty="0"/>
              <a:t> Coding – bat/sh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34CAC5-2D1B-4ED1-947E-ACD3A0665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609823D-EBA9-4171-B4A7-F7CED13E3D1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20</a:t>
            </a:fld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7A2473-6291-4830-A444-898161CF1E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928"/>
          <a:stretch/>
        </p:blipFill>
        <p:spPr>
          <a:xfrm>
            <a:off x="0" y="1174959"/>
            <a:ext cx="7398327" cy="448836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9930DE6-C499-4C6D-B5C2-263137A97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223" y="425017"/>
            <a:ext cx="5186642" cy="6266873"/>
          </a:xfrm>
          <a:prstGeom prst="rect">
            <a:avLst/>
          </a:prstGeom>
        </p:spPr>
      </p:pic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A72415F1-CEA9-4CC4-B88B-A3C2EFD34E18}"/>
              </a:ext>
            </a:extLst>
          </p:cNvPr>
          <p:cNvCxnSpPr>
            <a:cxnSpLocks/>
          </p:cNvCxnSpPr>
          <p:nvPr/>
        </p:nvCxnSpPr>
        <p:spPr>
          <a:xfrm flipV="1">
            <a:off x="5089236" y="4396509"/>
            <a:ext cx="2078182" cy="674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D8A388B-786F-4F3A-891B-E010E09022E8}"/>
              </a:ext>
            </a:extLst>
          </p:cNvPr>
          <p:cNvSpPr/>
          <p:nvPr/>
        </p:nvSpPr>
        <p:spPr>
          <a:xfrm>
            <a:off x="163901" y="3225078"/>
            <a:ext cx="4925335" cy="3417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8647AF5-805F-4AAC-AD6B-C290E6549F5D}"/>
              </a:ext>
            </a:extLst>
          </p:cNvPr>
          <p:cNvSpPr/>
          <p:nvPr/>
        </p:nvSpPr>
        <p:spPr>
          <a:xfrm>
            <a:off x="163901" y="2874819"/>
            <a:ext cx="4925335" cy="3417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3ECCB044-50F2-4256-AC92-35700AF45EEE}"/>
              </a:ext>
            </a:extLst>
          </p:cNvPr>
          <p:cNvSpPr/>
          <p:nvPr/>
        </p:nvSpPr>
        <p:spPr>
          <a:xfrm>
            <a:off x="279356" y="5025297"/>
            <a:ext cx="6618867" cy="3417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7F5FB31-7C10-417D-8C72-C487D7AECE70}"/>
              </a:ext>
            </a:extLst>
          </p:cNvPr>
          <p:cNvSpPr/>
          <p:nvPr/>
        </p:nvSpPr>
        <p:spPr>
          <a:xfrm>
            <a:off x="7080868" y="3861516"/>
            <a:ext cx="4925335" cy="27332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10948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E7DF35-76D2-40B7-A444-89611C56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Conclusion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04C60A-9DC8-40BF-B92A-E05FC43D3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Huge</a:t>
            </a:r>
            <a:r>
              <a:rPr lang="de-AT" dirty="0"/>
              <a:t> </a:t>
            </a:r>
            <a:r>
              <a:rPr lang="de-AT" dirty="0" err="1"/>
              <a:t>effort</a:t>
            </a:r>
            <a:r>
              <a:rPr lang="de-AT" dirty="0"/>
              <a:t> </a:t>
            </a:r>
            <a:r>
              <a:rPr lang="de-AT" dirty="0" err="1"/>
              <a:t>reduction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similar</a:t>
            </a:r>
            <a:r>
              <a:rPr lang="de-AT" dirty="0"/>
              <a:t> </a:t>
            </a:r>
            <a:r>
              <a:rPr lang="de-AT" dirty="0" err="1"/>
              <a:t>datasets</a:t>
            </a:r>
            <a:r>
              <a:rPr lang="de-AT" dirty="0"/>
              <a:t> and </a:t>
            </a:r>
            <a:r>
              <a:rPr lang="de-AT" dirty="0" err="1"/>
              <a:t>reproducibility</a:t>
            </a:r>
            <a:endParaRPr lang="de-AT" dirty="0"/>
          </a:p>
          <a:p>
            <a:r>
              <a:rPr lang="de-AT" dirty="0"/>
              <a:t>…but </a:t>
            </a:r>
            <a:r>
              <a:rPr lang="de-AT" dirty="0" err="1"/>
              <a:t>each</a:t>
            </a:r>
            <a:r>
              <a:rPr lang="de-AT" dirty="0"/>
              <a:t> </a:t>
            </a:r>
            <a:r>
              <a:rPr lang="de-AT" dirty="0" err="1"/>
              <a:t>dataset</a:t>
            </a:r>
            <a:r>
              <a:rPr lang="de-AT" dirty="0"/>
              <a:t> </a:t>
            </a:r>
            <a:r>
              <a:rPr lang="de-AT" dirty="0" err="1"/>
              <a:t>is</a:t>
            </a:r>
            <a:r>
              <a:rPr lang="de-AT" dirty="0"/>
              <a:t> </a:t>
            </a:r>
            <a:r>
              <a:rPr lang="de-AT" dirty="0" err="1"/>
              <a:t>unique</a:t>
            </a:r>
            <a:endParaRPr lang="de-AT" dirty="0"/>
          </a:p>
          <a:p>
            <a:pPr lvl="1"/>
            <a:r>
              <a:rPr lang="de-AT" dirty="0" err="1"/>
              <a:t>Know</a:t>
            </a:r>
            <a:r>
              <a:rPr lang="de-AT" dirty="0"/>
              <a:t> </a:t>
            </a:r>
            <a:r>
              <a:rPr lang="de-AT" dirty="0" err="1"/>
              <a:t>your</a:t>
            </a:r>
            <a:r>
              <a:rPr lang="de-AT" dirty="0"/>
              <a:t> code</a:t>
            </a:r>
          </a:p>
          <a:p>
            <a:pPr lvl="1"/>
            <a:r>
              <a:rPr lang="de-AT" dirty="0" err="1"/>
              <a:t>Know</a:t>
            </a:r>
            <a:r>
              <a:rPr lang="de-AT" dirty="0"/>
              <a:t> </a:t>
            </a:r>
            <a:r>
              <a:rPr lang="de-AT" dirty="0" err="1"/>
              <a:t>your</a:t>
            </a:r>
            <a:r>
              <a:rPr lang="de-AT" dirty="0"/>
              <a:t> </a:t>
            </a:r>
            <a:r>
              <a:rPr lang="de-AT" dirty="0" err="1"/>
              <a:t>data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Script</a:t>
            </a:r>
            <a:r>
              <a:rPr lang="de-AT" dirty="0"/>
              <a:t> </a:t>
            </a:r>
            <a:r>
              <a:rPr lang="de-AT" dirty="0" err="1"/>
              <a:t>templates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CDLEML</a:t>
            </a:r>
          </a:p>
          <a:p>
            <a:endParaRPr lang="de-AT" dirty="0"/>
          </a:p>
          <a:p>
            <a:r>
              <a:rPr lang="de-AT" dirty="0"/>
              <a:t>Stock </a:t>
            </a:r>
            <a:r>
              <a:rPr lang="de-AT" dirty="0" err="1"/>
              <a:t>market</a:t>
            </a:r>
            <a:r>
              <a:rPr lang="de-AT" dirty="0"/>
              <a:t>: </a:t>
            </a:r>
            <a:r>
              <a:rPr lang="de-AT" dirty="0" err="1"/>
              <a:t>Extremely</a:t>
            </a:r>
            <a:r>
              <a:rPr lang="de-AT" dirty="0"/>
              <a:t> </a:t>
            </a:r>
            <a:r>
              <a:rPr lang="de-AT" dirty="0" err="1"/>
              <a:t>hard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make</a:t>
            </a:r>
            <a:r>
              <a:rPr lang="de-AT" dirty="0"/>
              <a:t> </a:t>
            </a:r>
            <a:r>
              <a:rPr lang="de-AT" dirty="0" err="1"/>
              <a:t>money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machine</a:t>
            </a:r>
            <a:r>
              <a:rPr lang="de-AT" dirty="0"/>
              <a:t> </a:t>
            </a:r>
            <a:r>
              <a:rPr lang="de-AT" dirty="0" err="1"/>
              <a:t>learning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A0B4D7-2DC6-4364-AA39-050F06374D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21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53414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6793014-A3F0-483E-B553-1C5083D21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EML Toolbox Preparations</a:t>
            </a:r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A6814CC-9849-412F-B85D-EDC324832DC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A398261-F701-46B7-83E5-4561CE5D0B2C}" type="slidenum">
              <a:rPr lang="de-AT" smtClean="0"/>
              <a:t>22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579264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453C3EF-AB70-4C49-B9EA-228B28D2D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noProof="0" dirty="0"/>
              <a:t>Thank you for your attention!</a:t>
            </a:r>
            <a:endParaRPr lang="de-AT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FC8D299-C10B-467A-BACA-475797DE8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t>23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248744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C81682D-0734-4818-B943-4238BF722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Extra </a:t>
            </a:r>
            <a:r>
              <a:rPr lang="de-AT" dirty="0" err="1"/>
              <a:t>Slides</a:t>
            </a:r>
            <a:endParaRPr lang="de-AT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96A4641-E854-4038-9BA2-EFF15DE638D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4A398261-F701-46B7-83E5-4561CE5D0B2C}" type="slidenum">
              <a:rPr lang="de-AT" smtClean="0"/>
              <a:t>24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26345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1BC0EA-5154-44ED-8E3E-829FE14EF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Research Question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73482F-0B2D-423D-A197-D9ADC6957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How</a:t>
            </a:r>
            <a:r>
              <a:rPr lang="de-AT" dirty="0"/>
              <a:t> </a:t>
            </a:r>
            <a:r>
              <a:rPr lang="de-AT" dirty="0" err="1"/>
              <a:t>much</a:t>
            </a:r>
            <a:r>
              <a:rPr lang="de-AT" dirty="0"/>
              <a:t> </a:t>
            </a:r>
            <a:r>
              <a:rPr lang="de-AT" dirty="0" err="1"/>
              <a:t>manual</a:t>
            </a:r>
            <a:r>
              <a:rPr lang="de-AT" dirty="0"/>
              <a:t> </a:t>
            </a:r>
            <a:r>
              <a:rPr lang="de-AT" dirty="0" err="1"/>
              <a:t>customization</a:t>
            </a:r>
            <a:r>
              <a:rPr lang="de-AT" dirty="0"/>
              <a:t> </a:t>
            </a:r>
            <a:r>
              <a:rPr lang="de-AT" dirty="0" err="1"/>
              <a:t>can</a:t>
            </a:r>
            <a:r>
              <a:rPr lang="de-AT" dirty="0"/>
              <a:t>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reduced</a:t>
            </a:r>
            <a:r>
              <a:rPr lang="de-AT" dirty="0"/>
              <a:t> </a:t>
            </a:r>
            <a:r>
              <a:rPr lang="de-AT" dirty="0" err="1"/>
              <a:t>by</a:t>
            </a:r>
            <a:r>
              <a:rPr lang="de-AT" dirty="0"/>
              <a:t> </a:t>
            </a:r>
            <a:r>
              <a:rPr lang="de-AT" dirty="0" err="1"/>
              <a:t>using</a:t>
            </a:r>
            <a:r>
              <a:rPr lang="de-AT" dirty="0"/>
              <a:t> </a:t>
            </a:r>
            <a:r>
              <a:rPr lang="de-AT" dirty="0" err="1"/>
              <a:t>prepared</a:t>
            </a:r>
            <a:r>
              <a:rPr lang="de-AT" dirty="0"/>
              <a:t> </a:t>
            </a:r>
            <a:r>
              <a:rPr lang="de-AT" dirty="0" err="1"/>
              <a:t>scripts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common</a:t>
            </a:r>
            <a:r>
              <a:rPr lang="de-AT" dirty="0"/>
              <a:t> </a:t>
            </a:r>
            <a:r>
              <a:rPr lang="de-AT" dirty="0" err="1"/>
              <a:t>machine</a:t>
            </a:r>
            <a:r>
              <a:rPr lang="de-AT" dirty="0"/>
              <a:t> </a:t>
            </a:r>
            <a:r>
              <a:rPr lang="de-AT" dirty="0" err="1"/>
              <a:t>learning</a:t>
            </a:r>
            <a:r>
              <a:rPr lang="de-AT" dirty="0"/>
              <a:t> </a:t>
            </a:r>
            <a:r>
              <a:rPr lang="de-AT" dirty="0" err="1"/>
              <a:t>problems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/>
              <a:t>structured</a:t>
            </a:r>
            <a:r>
              <a:rPr lang="de-AT" dirty="0"/>
              <a:t> </a:t>
            </a:r>
            <a:r>
              <a:rPr lang="de-AT" dirty="0" err="1"/>
              <a:t>datasets</a:t>
            </a:r>
            <a:r>
              <a:rPr lang="de-AT" dirty="0"/>
              <a:t>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19D84E-5EDD-412B-B6B3-99CE5EFC00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3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312653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04D797-85DE-4091-9F96-9A656BF62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Methodology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678775-F6BF-4FDE-8F41-8861DBDEB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Add all </a:t>
            </a:r>
            <a:r>
              <a:rPr lang="de-AT" dirty="0" err="1"/>
              <a:t>known</a:t>
            </a:r>
            <a:r>
              <a:rPr lang="de-AT" dirty="0"/>
              <a:t> </a:t>
            </a:r>
            <a:r>
              <a:rPr lang="de-AT" dirty="0" err="1"/>
              <a:t>preprocessing</a:t>
            </a:r>
            <a:r>
              <a:rPr lang="de-AT" dirty="0"/>
              <a:t> </a:t>
            </a:r>
            <a:r>
              <a:rPr lang="de-AT" dirty="0" err="1"/>
              <a:t>steps</a:t>
            </a:r>
            <a:r>
              <a:rPr lang="de-AT" dirty="0"/>
              <a:t> </a:t>
            </a:r>
            <a:r>
              <a:rPr lang="de-AT" dirty="0" err="1"/>
              <a:t>into</a:t>
            </a:r>
            <a:r>
              <a:rPr lang="de-AT" dirty="0"/>
              <a:t> </a:t>
            </a:r>
            <a:r>
              <a:rPr lang="de-AT" dirty="0" err="1"/>
              <a:t>scripts</a:t>
            </a:r>
            <a:endParaRPr lang="de-AT" dirty="0"/>
          </a:p>
          <a:p>
            <a:r>
              <a:rPr lang="de-AT" dirty="0"/>
              <a:t>Add all </a:t>
            </a:r>
            <a:r>
              <a:rPr lang="de-AT" dirty="0" err="1"/>
              <a:t>training</a:t>
            </a:r>
            <a:r>
              <a:rPr lang="de-AT" dirty="0"/>
              <a:t> </a:t>
            </a:r>
            <a:r>
              <a:rPr lang="de-AT" dirty="0" err="1"/>
              <a:t>algorithms</a:t>
            </a:r>
            <a:r>
              <a:rPr lang="de-AT" dirty="0"/>
              <a:t> and </a:t>
            </a:r>
            <a:r>
              <a:rPr lang="de-AT" dirty="0" err="1"/>
              <a:t>hyperparameter</a:t>
            </a:r>
            <a:r>
              <a:rPr lang="de-AT" dirty="0"/>
              <a:t> </a:t>
            </a:r>
            <a:r>
              <a:rPr lang="de-AT" dirty="0" err="1"/>
              <a:t>optimization</a:t>
            </a:r>
            <a:r>
              <a:rPr lang="de-AT" dirty="0"/>
              <a:t> </a:t>
            </a:r>
            <a:r>
              <a:rPr lang="de-AT" dirty="0" err="1"/>
              <a:t>steps</a:t>
            </a:r>
            <a:r>
              <a:rPr lang="de-AT" dirty="0"/>
              <a:t> </a:t>
            </a:r>
            <a:r>
              <a:rPr lang="de-AT" dirty="0" err="1"/>
              <a:t>into</a:t>
            </a:r>
            <a:r>
              <a:rPr lang="de-AT" dirty="0"/>
              <a:t> modular </a:t>
            </a:r>
            <a:r>
              <a:rPr lang="de-AT" dirty="0" err="1"/>
              <a:t>scripts</a:t>
            </a:r>
            <a:endParaRPr lang="de-AT" dirty="0"/>
          </a:p>
          <a:p>
            <a:r>
              <a:rPr lang="de-AT" dirty="0"/>
              <a:t>Add all </a:t>
            </a:r>
            <a:r>
              <a:rPr lang="de-AT" dirty="0" err="1"/>
              <a:t>graphics</a:t>
            </a:r>
            <a:r>
              <a:rPr lang="de-AT" dirty="0"/>
              <a:t> and </a:t>
            </a:r>
            <a:r>
              <a:rPr lang="de-AT" dirty="0" err="1"/>
              <a:t>evaluation</a:t>
            </a:r>
            <a:r>
              <a:rPr lang="de-AT" dirty="0"/>
              <a:t> </a:t>
            </a:r>
            <a:r>
              <a:rPr lang="de-AT" dirty="0" err="1"/>
              <a:t>into</a:t>
            </a:r>
            <a:r>
              <a:rPr lang="de-AT" dirty="0"/>
              <a:t> </a:t>
            </a:r>
            <a:r>
              <a:rPr lang="de-AT" dirty="0" err="1"/>
              <a:t>scripts</a:t>
            </a:r>
            <a:endParaRPr lang="de-AT" dirty="0"/>
          </a:p>
          <a:p>
            <a:endParaRPr lang="de-AT" dirty="0"/>
          </a:p>
          <a:p>
            <a:r>
              <a:rPr lang="de-AT" dirty="0" err="1"/>
              <a:t>Idea</a:t>
            </a:r>
            <a:r>
              <a:rPr lang="de-AT" dirty="0"/>
              <a:t>: </a:t>
            </a:r>
            <a:r>
              <a:rPr lang="de-AT" dirty="0" err="1"/>
              <a:t>Better</a:t>
            </a:r>
            <a:r>
              <a:rPr lang="de-AT" dirty="0"/>
              <a:t>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reduce</a:t>
            </a:r>
            <a:r>
              <a:rPr lang="de-AT" dirty="0"/>
              <a:t> </a:t>
            </a:r>
            <a:r>
              <a:rPr lang="de-AT" dirty="0" err="1"/>
              <a:t>from</a:t>
            </a:r>
            <a:r>
              <a:rPr lang="de-AT" dirty="0"/>
              <a:t> </a:t>
            </a:r>
            <a:r>
              <a:rPr lang="de-AT" dirty="0" err="1"/>
              <a:t>script</a:t>
            </a:r>
            <a:r>
              <a:rPr lang="de-AT" dirty="0"/>
              <a:t> </a:t>
            </a:r>
            <a:r>
              <a:rPr lang="de-AT" dirty="0" err="1"/>
              <a:t>templates</a:t>
            </a:r>
            <a:r>
              <a:rPr lang="de-AT" dirty="0"/>
              <a:t> </a:t>
            </a:r>
            <a:r>
              <a:rPr lang="de-AT" dirty="0" err="1"/>
              <a:t>than</a:t>
            </a:r>
            <a:r>
              <a:rPr lang="de-AT" dirty="0"/>
              <a:t> </a:t>
            </a:r>
            <a:r>
              <a:rPr lang="de-AT" dirty="0" err="1"/>
              <a:t>writing</a:t>
            </a:r>
            <a:r>
              <a:rPr lang="de-AT" dirty="0"/>
              <a:t> </a:t>
            </a:r>
            <a:r>
              <a:rPr lang="de-AT" dirty="0" err="1"/>
              <a:t>new</a:t>
            </a:r>
            <a:r>
              <a:rPr lang="de-AT" dirty="0"/>
              <a:t> code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59AB44-0FCD-4768-8861-9CEF252151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016061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E4D5F2-063B-424E-B502-7577678D5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SKLearn</a:t>
            </a:r>
            <a:r>
              <a:rPr lang="de-AT" dirty="0"/>
              <a:t> </a:t>
            </a:r>
            <a:r>
              <a:rPr lang="de-AT" dirty="0" err="1"/>
              <a:t>Machine</a:t>
            </a:r>
            <a:r>
              <a:rPr lang="de-AT" dirty="0"/>
              <a:t> Learning </a:t>
            </a:r>
            <a:r>
              <a:rPr lang="de-AT" dirty="0" err="1"/>
              <a:t>Process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0740D9-B2F3-46B0-BBF0-A1A31C0D5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Github</a:t>
            </a:r>
            <a:r>
              <a:rPr lang="de-AT" dirty="0"/>
              <a:t>: </a:t>
            </a:r>
            <a:r>
              <a:rPr lang="de-AT" dirty="0">
                <a:hlinkClick r:id="rId2"/>
              </a:rPr>
              <a:t>https://github.com/alexanderwendt/sklearn_ml_toolbox</a:t>
            </a:r>
            <a:endParaRPr lang="de-AT" dirty="0"/>
          </a:p>
          <a:p>
            <a:endParaRPr lang="de-AT" dirty="0"/>
          </a:p>
          <a:p>
            <a:r>
              <a:rPr lang="de-AT" dirty="0"/>
              <a:t>Main Blocks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AT" dirty="0" err="1"/>
              <a:t>Step</a:t>
            </a:r>
            <a:r>
              <a:rPr lang="de-AT" dirty="0"/>
              <a:t> 1: Gather </a:t>
            </a:r>
            <a:r>
              <a:rPr lang="de-AT" dirty="0" err="1"/>
              <a:t>raw</a:t>
            </a:r>
            <a:r>
              <a:rPr lang="de-AT" dirty="0"/>
              <a:t> </a:t>
            </a:r>
            <a:r>
              <a:rPr lang="de-AT" dirty="0" err="1"/>
              <a:t>data</a:t>
            </a:r>
            <a:endParaRPr lang="de-AT" dirty="0"/>
          </a:p>
          <a:p>
            <a:pPr marL="914400" lvl="1" indent="-457200">
              <a:buFont typeface="+mj-lt"/>
              <a:buAutoNum type="arabicPeriod"/>
            </a:pPr>
            <a:r>
              <a:rPr lang="de-AT" dirty="0" err="1"/>
              <a:t>Step</a:t>
            </a:r>
            <a:r>
              <a:rPr lang="de-AT" dirty="0"/>
              <a:t> 2: Generate </a:t>
            </a:r>
            <a:r>
              <a:rPr lang="de-AT" dirty="0" err="1"/>
              <a:t>features</a:t>
            </a:r>
            <a:r>
              <a:rPr lang="de-AT" dirty="0"/>
              <a:t> and </a:t>
            </a:r>
            <a:r>
              <a:rPr lang="de-AT" dirty="0" err="1"/>
              <a:t>outcomes</a:t>
            </a:r>
            <a:endParaRPr lang="de-AT" dirty="0"/>
          </a:p>
          <a:p>
            <a:pPr marL="914400" lvl="1" indent="-457200">
              <a:buFont typeface="+mj-lt"/>
              <a:buAutoNum type="arabicPeriod"/>
            </a:pPr>
            <a:r>
              <a:rPr lang="de-AT" dirty="0" err="1"/>
              <a:t>Step</a:t>
            </a:r>
            <a:r>
              <a:rPr lang="de-AT" dirty="0"/>
              <a:t> 3: </a:t>
            </a:r>
            <a:r>
              <a:rPr lang="de-AT" dirty="0" err="1"/>
              <a:t>Prepare</a:t>
            </a:r>
            <a:r>
              <a:rPr lang="de-AT" dirty="0"/>
              <a:t> and </a:t>
            </a:r>
            <a:r>
              <a:rPr lang="de-AT" dirty="0" err="1"/>
              <a:t>analyze</a:t>
            </a:r>
            <a:r>
              <a:rPr lang="de-AT" dirty="0"/>
              <a:t> </a:t>
            </a:r>
            <a:r>
              <a:rPr lang="de-AT" dirty="0" err="1"/>
              <a:t>data</a:t>
            </a:r>
            <a:endParaRPr lang="de-AT" dirty="0"/>
          </a:p>
          <a:p>
            <a:pPr marL="914400" lvl="1" indent="-457200">
              <a:buFont typeface="+mj-lt"/>
              <a:buAutoNum type="arabicPeriod"/>
            </a:pPr>
            <a:r>
              <a:rPr lang="de-AT" dirty="0" err="1"/>
              <a:t>Step</a:t>
            </a:r>
            <a:r>
              <a:rPr lang="de-AT" dirty="0"/>
              <a:t> 4: </a:t>
            </a:r>
            <a:r>
              <a:rPr lang="de-AT" dirty="0" err="1"/>
              <a:t>Get</a:t>
            </a:r>
            <a:r>
              <a:rPr lang="de-AT" dirty="0"/>
              <a:t> </a:t>
            </a:r>
            <a:r>
              <a:rPr lang="de-AT" dirty="0" err="1"/>
              <a:t>best</a:t>
            </a:r>
            <a:r>
              <a:rPr lang="de-AT" dirty="0"/>
              <a:t> </a:t>
            </a:r>
            <a:r>
              <a:rPr lang="de-AT" dirty="0" err="1"/>
              <a:t>hyperparameters</a:t>
            </a:r>
            <a:endParaRPr lang="de-AT" dirty="0"/>
          </a:p>
          <a:p>
            <a:pPr marL="914400" lvl="1" indent="-457200">
              <a:buFont typeface="+mj-lt"/>
              <a:buAutoNum type="arabicPeriod"/>
            </a:pPr>
            <a:r>
              <a:rPr lang="de-AT" dirty="0" err="1"/>
              <a:t>Step</a:t>
            </a:r>
            <a:r>
              <a:rPr lang="de-AT" dirty="0"/>
              <a:t> 5: Train </a:t>
            </a:r>
            <a:r>
              <a:rPr lang="de-AT" dirty="0" err="1"/>
              <a:t>model</a:t>
            </a:r>
            <a:endParaRPr lang="de-AT" dirty="0"/>
          </a:p>
          <a:p>
            <a:pPr marL="914400" lvl="1" indent="-457200">
              <a:buFont typeface="+mj-lt"/>
              <a:buAutoNum type="arabicPeriod"/>
            </a:pPr>
            <a:r>
              <a:rPr lang="de-AT" dirty="0" err="1"/>
              <a:t>Step</a:t>
            </a:r>
            <a:r>
              <a:rPr lang="de-AT" dirty="0"/>
              <a:t> 6: </a:t>
            </a:r>
            <a:r>
              <a:rPr lang="de-AT" dirty="0" err="1"/>
              <a:t>Evaluate</a:t>
            </a:r>
            <a:r>
              <a:rPr lang="de-AT" dirty="0"/>
              <a:t> </a:t>
            </a:r>
            <a:r>
              <a:rPr lang="de-AT" dirty="0" err="1"/>
              <a:t>model</a:t>
            </a:r>
            <a:r>
              <a:rPr lang="de-AT" dirty="0"/>
              <a:t> </a:t>
            </a:r>
            <a:r>
              <a:rPr lang="de-AT" dirty="0" err="1"/>
              <a:t>performance</a:t>
            </a:r>
            <a:endParaRPr lang="de-AT" dirty="0"/>
          </a:p>
          <a:p>
            <a:pPr marL="914400" lvl="1" indent="-457200">
              <a:buFont typeface="+mj-lt"/>
              <a:buAutoNum type="arabicPeriod"/>
            </a:pPr>
            <a:r>
              <a:rPr lang="de-AT" dirty="0" err="1"/>
              <a:t>Step</a:t>
            </a:r>
            <a:r>
              <a:rPr lang="de-AT" dirty="0"/>
              <a:t> 7: </a:t>
            </a:r>
            <a:r>
              <a:rPr lang="de-AT" dirty="0" err="1"/>
              <a:t>Infer</a:t>
            </a:r>
            <a:r>
              <a:rPr lang="de-AT" dirty="0"/>
              <a:t> </a:t>
            </a:r>
            <a:r>
              <a:rPr lang="de-AT" dirty="0" err="1"/>
              <a:t>new</a:t>
            </a:r>
            <a:r>
              <a:rPr lang="de-AT" dirty="0"/>
              <a:t> </a:t>
            </a:r>
            <a:r>
              <a:rPr lang="de-AT" dirty="0" err="1"/>
              <a:t>data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F049D84-D0EC-41D4-ADD6-211EE2CD4C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5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14018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1A3F5-505D-4F50-B06D-176ECB417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1 – </a:t>
            </a:r>
            <a:r>
              <a:rPr lang="de-AT" dirty="0" err="1"/>
              <a:t>Get</a:t>
            </a:r>
            <a:r>
              <a:rPr lang="de-AT" dirty="0"/>
              <a:t> Raw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D18DFE-12D0-4BCA-8F7D-77AF386B0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901" y="1354347"/>
            <a:ext cx="5932099" cy="4822616"/>
          </a:xfrm>
        </p:spPr>
        <p:txBody>
          <a:bodyPr/>
          <a:lstStyle/>
          <a:p>
            <a:r>
              <a:rPr lang="de-AT" dirty="0" err="1"/>
              <a:t>How</a:t>
            </a:r>
            <a:r>
              <a:rPr lang="de-AT" dirty="0"/>
              <a:t> </a:t>
            </a:r>
            <a:r>
              <a:rPr lang="de-AT" dirty="0" err="1"/>
              <a:t>good</a:t>
            </a:r>
            <a:r>
              <a:rPr lang="de-AT" dirty="0"/>
              <a:t> do </a:t>
            </a:r>
            <a:r>
              <a:rPr lang="de-AT" dirty="0" err="1"/>
              <a:t>technical</a:t>
            </a:r>
            <a:r>
              <a:rPr lang="de-AT" dirty="0"/>
              <a:t> </a:t>
            </a:r>
            <a:r>
              <a:rPr lang="de-AT" dirty="0" err="1"/>
              <a:t>indicators</a:t>
            </a:r>
            <a:r>
              <a:rPr lang="de-AT" dirty="0"/>
              <a:t> </a:t>
            </a:r>
            <a:r>
              <a:rPr lang="de-AT" dirty="0" err="1"/>
              <a:t>describe</a:t>
            </a:r>
            <a:r>
              <a:rPr lang="de-AT" dirty="0"/>
              <a:t> </a:t>
            </a:r>
            <a:r>
              <a:rPr lang="de-AT" dirty="0" err="1"/>
              <a:t>current</a:t>
            </a:r>
            <a:r>
              <a:rPr lang="de-AT" dirty="0"/>
              <a:t> stock </a:t>
            </a:r>
            <a:r>
              <a:rPr lang="de-AT" dirty="0" err="1"/>
              <a:t>market</a:t>
            </a:r>
            <a:r>
              <a:rPr lang="de-AT" dirty="0"/>
              <a:t> </a:t>
            </a:r>
            <a:r>
              <a:rPr lang="de-AT" dirty="0" err="1"/>
              <a:t>trend</a:t>
            </a:r>
            <a:r>
              <a:rPr lang="de-AT" dirty="0"/>
              <a:t>?</a:t>
            </a:r>
          </a:p>
          <a:p>
            <a:endParaRPr lang="de-AT" dirty="0"/>
          </a:p>
          <a:p>
            <a:r>
              <a:rPr lang="de-AT" dirty="0"/>
              <a:t>OMXS30 Index </a:t>
            </a:r>
            <a:r>
              <a:rPr lang="de-AT" dirty="0" err="1"/>
              <a:t>from</a:t>
            </a:r>
            <a:r>
              <a:rPr lang="de-AT" dirty="0"/>
              <a:t> http://www.nasdaqomxnordic.com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DD90B96-488A-4F08-BAF4-8538D2823C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6</a:t>
            </a:fld>
            <a:endParaRPr lang="de-AT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3882639-977D-4ABB-8F36-DDB566F3D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616" y="1324985"/>
            <a:ext cx="5386772" cy="482261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789618A-D2CC-4C8F-A6F9-7A7A3A1E45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085" y="3765655"/>
            <a:ext cx="5067300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91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A77346-5E6D-41F9-9B51-F7F8323F1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2 – Generate Features and Outcomes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6E96AF5-C70F-4BBA-91F7-A13281130A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7</a:t>
            </a:fld>
            <a:endParaRPr lang="de-AT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A3EE4A7-8339-4753-B322-62F123426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121" y="1211045"/>
            <a:ext cx="9027879" cy="5055612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5CDEC1-A915-4F0A-8BD0-92A7A4455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902" y="1354347"/>
            <a:ext cx="3715372" cy="4822616"/>
          </a:xfrm>
        </p:spPr>
        <p:txBody>
          <a:bodyPr/>
          <a:lstStyle/>
          <a:p>
            <a:r>
              <a:rPr lang="de-AT" dirty="0"/>
              <a:t>Time </a:t>
            </a:r>
            <a:r>
              <a:rPr lang="de-AT" dirty="0" err="1"/>
              <a:t>series</a:t>
            </a:r>
            <a:endParaRPr lang="de-AT" dirty="0"/>
          </a:p>
          <a:p>
            <a:r>
              <a:rPr lang="de-AT" dirty="0"/>
              <a:t>Technical </a:t>
            </a:r>
            <a:r>
              <a:rPr lang="de-AT" dirty="0" err="1"/>
              <a:t>indicators</a:t>
            </a:r>
            <a:r>
              <a:rPr lang="de-AT" dirty="0"/>
              <a:t> </a:t>
            </a:r>
            <a:r>
              <a:rPr lang="de-AT" dirty="0" err="1"/>
              <a:t>capture</a:t>
            </a:r>
            <a:r>
              <a:rPr lang="de-AT" dirty="0"/>
              <a:t> </a:t>
            </a:r>
            <a:r>
              <a:rPr lang="de-AT" dirty="0" err="1"/>
              <a:t>history</a:t>
            </a:r>
            <a:r>
              <a:rPr lang="de-AT" dirty="0"/>
              <a:t> </a:t>
            </a:r>
          </a:p>
          <a:p>
            <a:pPr lvl="1"/>
            <a:r>
              <a:rPr lang="de-AT" dirty="0"/>
              <a:t>Moving Averages</a:t>
            </a:r>
          </a:p>
          <a:p>
            <a:pPr lvl="1"/>
            <a:r>
              <a:rPr lang="de-AT" dirty="0" err="1"/>
              <a:t>Oscillators</a:t>
            </a:r>
            <a:endParaRPr lang="de-AT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E35D460-2BD7-4026-9AF5-455D4E09D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13" y="3576782"/>
            <a:ext cx="5038725" cy="2438400"/>
          </a:xfrm>
          <a:prstGeom prst="rect">
            <a:avLst/>
          </a:prstGeom>
        </p:spPr>
      </p:pic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A02816F8-EBB3-4205-9D60-9DF64EA6CE9A}"/>
              </a:ext>
            </a:extLst>
          </p:cNvPr>
          <p:cNvCxnSpPr>
            <a:cxnSpLocks/>
          </p:cNvCxnSpPr>
          <p:nvPr/>
        </p:nvCxnSpPr>
        <p:spPr>
          <a:xfrm flipH="1">
            <a:off x="2336800" y="3094182"/>
            <a:ext cx="286327" cy="1394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659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1005BC-38EE-422A-8F14-6494CD4BF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3 – Data </a:t>
            </a:r>
            <a:r>
              <a:rPr lang="de-AT" dirty="0" err="1"/>
              <a:t>Cleaning</a:t>
            </a:r>
            <a:r>
              <a:rPr lang="de-AT" dirty="0"/>
              <a:t> and Adaptation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465FD1-603B-4B69-99AA-C4D671F43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 err="1"/>
              <a:t>Cleaning</a:t>
            </a:r>
            <a:endParaRPr lang="de-AT" dirty="0"/>
          </a:p>
          <a:p>
            <a:pPr lvl="1"/>
            <a:r>
              <a:rPr lang="en-US" dirty="0"/>
              <a:t>Column names are stripped</a:t>
            </a:r>
          </a:p>
          <a:p>
            <a:pPr lvl="1"/>
            <a:r>
              <a:rPr lang="en-US" dirty="0"/>
              <a:t>" " are replaced by "_" to get unified naming</a:t>
            </a:r>
          </a:p>
          <a:p>
            <a:pPr lvl="1"/>
            <a:r>
              <a:rPr lang="en-US" dirty="0"/>
              <a:t>"/" are replaced by "-"</a:t>
            </a:r>
          </a:p>
          <a:p>
            <a:pPr lvl="1"/>
            <a:r>
              <a:rPr lang="en-US" dirty="0"/>
              <a:t>All string values "?" or empty values are replaced by </a:t>
            </a:r>
            <a:r>
              <a:rPr lang="en-US" dirty="0" err="1"/>
              <a:t>numpy</a:t>
            </a:r>
            <a:r>
              <a:rPr lang="en-US" dirty="0"/>
              <a:t> "</a:t>
            </a:r>
            <a:r>
              <a:rPr lang="en-US" dirty="0" err="1"/>
              <a:t>NaN</a:t>
            </a:r>
            <a:r>
              <a:rPr lang="en-US" dirty="0"/>
              <a:t>"</a:t>
            </a:r>
          </a:p>
          <a:p>
            <a:r>
              <a:rPr lang="de-AT" dirty="0"/>
              <a:t>Adaptation</a:t>
            </a:r>
          </a:p>
          <a:p>
            <a:pPr lvl="1"/>
            <a:r>
              <a:rPr lang="de-AT" dirty="0" err="1"/>
              <a:t>Binarize</a:t>
            </a:r>
            <a:r>
              <a:rPr lang="de-AT" dirty="0"/>
              <a:t> Labels: </a:t>
            </a:r>
            <a:r>
              <a:rPr lang="de-AT" dirty="0" err="1"/>
              <a:t>One</a:t>
            </a:r>
            <a:r>
              <a:rPr lang="de-AT" dirty="0"/>
              <a:t> vs. All</a:t>
            </a:r>
          </a:p>
          <a:p>
            <a:pPr lvl="1"/>
            <a:r>
              <a:rPr lang="de-AT" dirty="0" err="1"/>
              <a:t>Nominals</a:t>
            </a:r>
            <a:r>
              <a:rPr lang="de-AT" dirty="0"/>
              <a:t>: </a:t>
            </a:r>
            <a:r>
              <a:rPr lang="de-AT" dirty="0" err="1"/>
              <a:t>One</a:t>
            </a:r>
            <a:r>
              <a:rPr lang="de-AT" dirty="0"/>
              <a:t>-hot-</a:t>
            </a:r>
            <a:r>
              <a:rPr lang="de-AT" dirty="0" err="1"/>
              <a:t>encoding</a:t>
            </a:r>
            <a:endParaRPr lang="de-AT" dirty="0"/>
          </a:p>
          <a:p>
            <a:pPr lvl="1"/>
            <a:r>
              <a:rPr lang="de-AT" dirty="0"/>
              <a:t>All </a:t>
            </a:r>
            <a:r>
              <a:rPr lang="de-AT" dirty="0" err="1"/>
              <a:t>to</a:t>
            </a:r>
            <a:r>
              <a:rPr lang="de-AT" dirty="0"/>
              <a:t> </a:t>
            </a:r>
            <a:r>
              <a:rPr lang="de-AT" dirty="0" err="1"/>
              <a:t>int</a:t>
            </a:r>
            <a:r>
              <a:rPr lang="de-AT" dirty="0"/>
              <a:t> </a:t>
            </a:r>
            <a:r>
              <a:rPr lang="de-AT" dirty="0" err="1"/>
              <a:t>or</a:t>
            </a:r>
            <a:r>
              <a:rPr lang="de-AT" dirty="0"/>
              <a:t> </a:t>
            </a:r>
            <a:r>
              <a:rPr lang="de-AT" dirty="0" err="1"/>
              <a:t>float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01128B7-11FE-47F3-ADCF-A5AE9A0B89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8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74135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B2BAD3-50F2-4520-AA8F-FC63CF5BD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Step</a:t>
            </a:r>
            <a:r>
              <a:rPr lang="de-AT" dirty="0"/>
              <a:t> 3 – Data Analysis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EAA0F5-FB73-484D-B081-D07E4E73B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901" y="1354347"/>
            <a:ext cx="3061855" cy="4822616"/>
          </a:xfrm>
        </p:spPr>
        <p:txBody>
          <a:bodyPr/>
          <a:lstStyle/>
          <a:p>
            <a:r>
              <a:rPr lang="de-AT" dirty="0"/>
              <a:t>Visual </a:t>
            </a:r>
            <a:r>
              <a:rPr lang="de-AT" dirty="0" err="1"/>
              <a:t>correlation</a:t>
            </a:r>
            <a:r>
              <a:rPr lang="de-AT" dirty="0"/>
              <a:t> </a:t>
            </a:r>
            <a:r>
              <a:rPr lang="de-AT" dirty="0" err="1"/>
              <a:t>analysis</a:t>
            </a:r>
            <a:endParaRPr lang="de-AT" dirty="0"/>
          </a:p>
          <a:p>
            <a:r>
              <a:rPr lang="de-AT" dirty="0"/>
              <a:t>See </a:t>
            </a:r>
            <a:r>
              <a:rPr lang="de-AT" dirty="0" err="1"/>
              <a:t>important</a:t>
            </a:r>
            <a:r>
              <a:rPr lang="de-AT" dirty="0"/>
              <a:t> </a:t>
            </a:r>
            <a:r>
              <a:rPr lang="de-AT" dirty="0" err="1"/>
              <a:t>features</a:t>
            </a:r>
            <a:endParaRPr lang="de-AT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DF116B-675F-40BC-9D82-4206F7C929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A398261-F701-46B7-83E5-4561CE5D0B2C}" type="slidenum">
              <a:rPr lang="de-AT" smtClean="0"/>
              <a:pPr/>
              <a:t>9</a:t>
            </a:fld>
            <a:endParaRPr lang="de-AT" dirty="0"/>
          </a:p>
        </p:txBody>
      </p:sp>
      <p:pic>
        <p:nvPicPr>
          <p:cNvPr id="1028" name="Picture 4" descr="https://github.com/alexanderwendt/sklearn_ml_toolbox/raw/master/doc/saved_images/Hierarchical_Linkage.png">
            <a:extLst>
              <a:ext uri="{FF2B5EF4-FFF2-40B4-BE49-F238E27FC236}">
                <a16:creationId xmlns:a16="http://schemas.microsoft.com/office/drawing/2014/main" id="{F38B7E64-9E80-4F90-B8E4-FED218445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044" y="551295"/>
            <a:ext cx="5805055" cy="580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github.com/alexanderwendt/sklearn_ml_toolbox/raw/master/doc/saved_images/omxs30_ltred_Correlation_Strength.png">
            <a:extLst>
              <a:ext uri="{FF2B5EF4-FFF2-40B4-BE49-F238E27FC236}">
                <a16:creationId xmlns:a16="http://schemas.microsoft.com/office/drawing/2014/main" id="{98C04C59-CA3D-4479-9882-BC5D1CA37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5920" y="1163950"/>
            <a:ext cx="2076960" cy="51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CE90191-A693-4F73-8785-B6AF6CB90867}"/>
              </a:ext>
            </a:extLst>
          </p:cNvPr>
          <p:cNvSpPr txBox="1"/>
          <p:nvPr/>
        </p:nvSpPr>
        <p:spPr>
          <a:xfrm>
            <a:off x="8137237" y="637309"/>
            <a:ext cx="2364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 err="1"/>
              <a:t>Hierarchical</a:t>
            </a:r>
            <a:r>
              <a:rPr lang="de-AT" b="1" dirty="0"/>
              <a:t> </a:t>
            </a:r>
            <a:r>
              <a:rPr lang="de-AT" b="1" dirty="0" err="1"/>
              <a:t>Linkage</a:t>
            </a:r>
            <a:endParaRPr lang="de-AT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B72DBF7-6926-4F89-B38C-A27913C1A150}"/>
              </a:ext>
            </a:extLst>
          </p:cNvPr>
          <p:cNvSpPr txBox="1"/>
          <p:nvPr/>
        </p:nvSpPr>
        <p:spPr>
          <a:xfrm>
            <a:off x="3659866" y="1169681"/>
            <a:ext cx="230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b="1" dirty="0"/>
              <a:t>Feature </a:t>
            </a:r>
            <a:r>
              <a:rPr lang="de-AT" b="1" dirty="0" err="1"/>
              <a:t>Importance</a:t>
            </a:r>
            <a:endParaRPr lang="de-AT" b="1" dirty="0"/>
          </a:p>
        </p:txBody>
      </p:sp>
    </p:spTree>
    <p:extLst>
      <p:ext uri="{BB962C8B-B14F-4D97-AF65-F5344CB8AC3E}">
        <p14:creationId xmlns:p14="http://schemas.microsoft.com/office/powerpoint/2010/main" val="2405466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725</Words>
  <Application>Microsoft Office PowerPoint</Application>
  <PresentationFormat>Breitbild</PresentationFormat>
  <Paragraphs>152</Paragraphs>
  <Slides>24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</vt:lpstr>
      <vt:lpstr> The Scikit Learn Machine Learning Toolbox</vt:lpstr>
      <vt:lpstr>Motivation</vt:lpstr>
      <vt:lpstr>Research Question</vt:lpstr>
      <vt:lpstr>Methodology</vt:lpstr>
      <vt:lpstr>SKLearn Machine Learning Process</vt:lpstr>
      <vt:lpstr>Step 1 – Get Raw Data</vt:lpstr>
      <vt:lpstr>Step 2 – Generate Features and Outcomes</vt:lpstr>
      <vt:lpstr>Step 3 – Data Cleaning and Adaptation</vt:lpstr>
      <vt:lpstr>Step 3 – Data Analysis 1</vt:lpstr>
      <vt:lpstr>Step 3 – Data Analysis 2</vt:lpstr>
      <vt:lpstr>Step 3 – Feature Selection</vt:lpstr>
      <vt:lpstr>Step 4 – Find Best Hyperparameters Phase 1</vt:lpstr>
      <vt:lpstr>Step 4 – Find Best Hyperparameters Phase 2</vt:lpstr>
      <vt:lpstr>Step 4 – Find Precision Recall Threshold</vt:lpstr>
      <vt:lpstr>Step 5 – Train Model</vt:lpstr>
      <vt:lpstr>Step 6 – Evaluate on Training Data</vt:lpstr>
      <vt:lpstr>Step 6 – Evaluate on Validation Data</vt:lpstr>
      <vt:lpstr>Step 7 - Prediction</vt:lpstr>
      <vt:lpstr>Efficient Coding – Also for EML</vt:lpstr>
      <vt:lpstr>Efficient Coding – bat/sh</vt:lpstr>
      <vt:lpstr>Conclusion</vt:lpstr>
      <vt:lpstr>EML Toolbox Preparations</vt:lpstr>
      <vt:lpstr>Thank you for your attention!</vt:lpstr>
      <vt:lpstr>Extra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matvey ivanov</dc:creator>
  <cp:lastModifiedBy>Alexander Wendt</cp:lastModifiedBy>
  <cp:revision>63</cp:revision>
  <dcterms:created xsi:type="dcterms:W3CDTF">2020-04-15T09:02:16Z</dcterms:created>
  <dcterms:modified xsi:type="dcterms:W3CDTF">2021-02-04T14:57:41Z</dcterms:modified>
</cp:coreProperties>
</file>

<file path=docProps/thumbnail.jpeg>
</file>